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 name="Google Shape;2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jp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 name="Google Shape;17;p3"/>
          <p:cNvSpPr/>
          <p:nvPr/>
        </p:nvSpPr>
        <p:spPr>
          <a:xfrm>
            <a:off x="8705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 name="Google Shape;18;p3"/>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19" name="Google Shape;19;p3"/>
          <p:cNvSpPr/>
          <p:nvPr/>
        </p:nvSpPr>
        <p:spPr>
          <a:xfrm>
            <a:off x="6350437" y="1281708"/>
            <a:ext cx="7415927" cy="300609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6312"/>
              <a:buFont typeface="Arial"/>
              <a:buNone/>
            </a:pPr>
            <a:r>
              <a:rPr b="1" i="0" lang="en-US" sz="4912" u="none" cap="none" strike="noStrike">
                <a:solidFill>
                  <a:srgbClr val="000000"/>
                </a:solidFill>
                <a:latin typeface="Arial"/>
                <a:ea typeface="Arial"/>
                <a:cs typeface="Arial"/>
                <a:sym typeface="Arial"/>
              </a:rPr>
              <a:t>Lecture 4: Communication and Web Technology</a:t>
            </a:r>
            <a:endParaRPr b="0" i="0" sz="4912" u="none" cap="none" strike="noStrike">
              <a:solidFill>
                <a:schemeClr val="dk1"/>
              </a:solidFill>
              <a:latin typeface="Calibri"/>
              <a:ea typeface="Calibri"/>
              <a:cs typeface="Calibri"/>
              <a:sym typeface="Calibri"/>
            </a:endParaRPr>
          </a:p>
        </p:txBody>
      </p:sp>
      <p:sp>
        <p:nvSpPr>
          <p:cNvPr id="20" name="Google Shape;20;p3"/>
          <p:cNvSpPr/>
          <p:nvPr/>
        </p:nvSpPr>
        <p:spPr>
          <a:xfrm>
            <a:off x="6350437" y="4658082"/>
            <a:ext cx="7415927" cy="158019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Welcome to Lecture 4! Today we'll explore the fascinating world of communication and web technology, delving into the fundamental protocols, cybersecurity concerns, and ethical considerations that shape our digital landscape.</a:t>
            </a:r>
            <a:endParaRPr b="0" i="0" sz="1944" u="none" cap="none" strike="noStrike">
              <a:solidFill>
                <a:schemeClr val="dk1"/>
              </a:solidFill>
              <a:latin typeface="Calibri"/>
              <a:ea typeface="Calibri"/>
              <a:cs typeface="Calibri"/>
              <a:sym typeface="Calibri"/>
            </a:endParaRPr>
          </a:p>
        </p:txBody>
      </p:sp>
      <p:sp>
        <p:nvSpPr>
          <p:cNvPr id="21" name="Google Shape;21;p3"/>
          <p:cNvSpPr/>
          <p:nvPr/>
        </p:nvSpPr>
        <p:spPr>
          <a:xfrm>
            <a:off x="6350437" y="6534388"/>
            <a:ext cx="394930" cy="39493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6836258" y="6965471"/>
            <a:ext cx="3695700" cy="1301400"/>
          </a:xfrm>
          <a:prstGeom prst="rect">
            <a:avLst/>
          </a:prstGeom>
          <a:noFill/>
          <a:ln>
            <a:noFill/>
          </a:ln>
        </p:spPr>
        <p:txBody>
          <a:bodyPr anchorCtr="0" anchor="t" bIns="45700" lIns="91425" spcFirstLastPara="1" rIns="91425" wrap="square" tIns="45700">
            <a:noAutofit/>
          </a:bodyPr>
          <a:lstStyle/>
          <a:p>
            <a:pPr indent="-382905" lvl="0" marL="457200" marR="0" rtl="0" algn="l">
              <a:lnSpc>
                <a:spcPct val="140000"/>
              </a:lnSpc>
              <a:spcBef>
                <a:spcPts val="0"/>
              </a:spcBef>
              <a:spcAft>
                <a:spcPts val="0"/>
              </a:spcAft>
              <a:buClr>
                <a:srgbClr val="272525"/>
              </a:buClr>
              <a:buSzPts val="2430"/>
              <a:buChar char="-"/>
            </a:pPr>
            <a:r>
              <a:rPr b="1" i="0" lang="en-US" sz="2430" u="none" cap="none" strike="noStrike">
                <a:solidFill>
                  <a:srgbClr val="272525"/>
                </a:solidFill>
                <a:latin typeface="Arial"/>
                <a:ea typeface="Arial"/>
                <a:cs typeface="Arial"/>
                <a:sym typeface="Arial"/>
              </a:rPr>
              <a:t>by Divesh </a:t>
            </a:r>
            <a:r>
              <a:rPr b="1" lang="en-US" sz="2430">
                <a:solidFill>
                  <a:srgbClr val="272525"/>
                </a:solidFill>
              </a:rPr>
              <a:t>Jadhwani</a:t>
            </a:r>
            <a:endParaRPr b="0" i="0" sz="2430" u="none" cap="none" strike="noStrike">
              <a:solidFill>
                <a:schemeClr val="dk1"/>
              </a:solidFill>
              <a:latin typeface="Calibri"/>
              <a:ea typeface="Calibri"/>
              <a:cs typeface="Calibri"/>
              <a:sym typeface="Calibri"/>
            </a:endParaRPr>
          </a:p>
        </p:txBody>
      </p:sp>
      <p:pic>
        <p:nvPicPr>
          <p:cNvPr id="23" name="Google Shape;23;p3"/>
          <p:cNvPicPr preferRelativeResize="0"/>
          <p:nvPr/>
        </p:nvPicPr>
        <p:blipFill>
          <a:blip r:embed="rId5">
            <a:alphaModFix/>
          </a:blip>
          <a:stretch>
            <a:fillRect/>
          </a:stretch>
        </p:blipFill>
        <p:spPr>
          <a:xfrm>
            <a:off x="12721925" y="0"/>
            <a:ext cx="1908475" cy="1908475"/>
          </a:xfrm>
          <a:prstGeom prst="rect">
            <a:avLst/>
          </a:prstGeom>
          <a:noFill/>
          <a:ln>
            <a:noFill/>
          </a:ln>
        </p:spPr>
      </p:pic>
      <p:pic>
        <p:nvPicPr>
          <p:cNvPr id="24" name="Google Shape;24;p3"/>
          <p:cNvPicPr preferRelativeResize="0"/>
          <p:nvPr/>
        </p:nvPicPr>
        <p:blipFill>
          <a:blip r:embed="rId6">
            <a:alphaModFix/>
          </a:blip>
          <a:stretch>
            <a:fillRect/>
          </a:stretch>
        </p:blipFill>
        <p:spPr>
          <a:xfrm>
            <a:off x="12721928" y="7002725"/>
            <a:ext cx="1908472" cy="1226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preencoded.png" id="190" name="Google Shape;190;p1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91" name="Google Shape;191;p1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2" name="Google Shape;192;p12"/>
          <p:cNvPicPr preferRelativeResize="0"/>
          <p:nvPr/>
        </p:nvPicPr>
        <p:blipFill rotWithShape="1">
          <a:blip r:embed="rId4">
            <a:alphaModFix/>
          </a:blip>
          <a:srcRect b="0" l="0" r="0" t="0"/>
          <a:stretch/>
        </p:blipFill>
        <p:spPr>
          <a:xfrm>
            <a:off x="0" y="0"/>
            <a:ext cx="14630400" cy="8229600"/>
          </a:xfrm>
          <a:prstGeom prst="rect">
            <a:avLst/>
          </a:prstGeom>
          <a:noFill/>
          <a:ln>
            <a:noFill/>
          </a:ln>
        </p:spPr>
      </p:pic>
      <p:sp>
        <p:nvSpPr>
          <p:cNvPr id="193" name="Google Shape;193;p12"/>
          <p:cNvSpPr/>
          <p:nvPr/>
        </p:nvSpPr>
        <p:spPr>
          <a:xfrm>
            <a:off x="0" y="0"/>
            <a:ext cx="14630400" cy="8229600"/>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
          <p:cNvSpPr/>
          <p:nvPr/>
        </p:nvSpPr>
        <p:spPr>
          <a:xfrm>
            <a:off x="968703" y="1058100"/>
            <a:ext cx="10967400" cy="726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000000"/>
              </a:buClr>
              <a:buSzPts val="4574"/>
              <a:buFont typeface="Arial"/>
              <a:buNone/>
            </a:pPr>
            <a:r>
              <a:rPr b="1" i="0" lang="en-US" sz="4574" u="none" cap="none" strike="noStrike">
                <a:solidFill>
                  <a:srgbClr val="000000"/>
                </a:solidFill>
                <a:latin typeface="Arial"/>
                <a:ea typeface="Arial"/>
                <a:cs typeface="Arial"/>
                <a:sym typeface="Arial"/>
              </a:rPr>
              <a:t>Conclusion and Key Takeaways</a:t>
            </a:r>
            <a:endParaRPr b="0" i="0" sz="4574" u="none" cap="none" strike="noStrike">
              <a:solidFill>
                <a:schemeClr val="dk1"/>
              </a:solidFill>
              <a:latin typeface="Calibri"/>
              <a:ea typeface="Calibri"/>
              <a:cs typeface="Calibri"/>
              <a:sym typeface="Calibri"/>
            </a:endParaRPr>
          </a:p>
        </p:txBody>
      </p:sp>
      <p:sp>
        <p:nvSpPr>
          <p:cNvPr id="195" name="Google Shape;195;p12"/>
          <p:cNvSpPr/>
          <p:nvPr/>
        </p:nvSpPr>
        <p:spPr>
          <a:xfrm>
            <a:off x="968693" y="2154436"/>
            <a:ext cx="12692896"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In conclusion, communication and web security are critical components of a safe and reliable digital environment. A comprehensive approach that incorporates secure communication practices, robust cybersecurity measures, and ethical considerations is essential for navigating the challenges of the digital age.</a:t>
            </a:r>
            <a:endParaRPr b="0" i="0" sz="1944" u="none" cap="none" strike="noStrike">
              <a:solidFill>
                <a:schemeClr val="dk1"/>
              </a:solidFill>
              <a:latin typeface="Calibri"/>
              <a:ea typeface="Calibri"/>
              <a:cs typeface="Calibri"/>
              <a:sym typeface="Calibri"/>
            </a:endParaRPr>
          </a:p>
        </p:txBody>
      </p:sp>
      <p:sp>
        <p:nvSpPr>
          <p:cNvPr id="196" name="Google Shape;196;p12"/>
          <p:cNvSpPr/>
          <p:nvPr/>
        </p:nvSpPr>
        <p:spPr>
          <a:xfrm>
            <a:off x="968693" y="3894892"/>
            <a:ext cx="555427" cy="555427"/>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1159193" y="3998357"/>
            <a:ext cx="174308" cy="3484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744"/>
              <a:buFont typeface="Arial"/>
              <a:buNone/>
            </a:pPr>
            <a:r>
              <a:rPr b="1" i="0" lang="en-US" sz="2744" u="none" cap="none" strike="noStrike">
                <a:solidFill>
                  <a:srgbClr val="272525"/>
                </a:solidFill>
                <a:latin typeface="Arial"/>
                <a:ea typeface="Arial"/>
                <a:cs typeface="Arial"/>
                <a:sym typeface="Arial"/>
              </a:rPr>
              <a:t>1</a:t>
            </a:r>
            <a:endParaRPr b="0" i="0" sz="2744" u="none" cap="none" strike="noStrike">
              <a:solidFill>
                <a:schemeClr val="dk1"/>
              </a:solidFill>
              <a:latin typeface="Calibri"/>
              <a:ea typeface="Calibri"/>
              <a:cs typeface="Calibri"/>
              <a:sym typeface="Calibri"/>
            </a:endParaRPr>
          </a:p>
        </p:txBody>
      </p:sp>
      <p:sp>
        <p:nvSpPr>
          <p:cNvPr id="198" name="Google Shape;198;p12"/>
          <p:cNvSpPr/>
          <p:nvPr/>
        </p:nvSpPr>
        <p:spPr>
          <a:xfrm>
            <a:off x="1770936" y="3894892"/>
            <a:ext cx="2971324"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272525"/>
              </a:buClr>
              <a:buSzPts val="2287"/>
              <a:buFont typeface="Arial"/>
              <a:buNone/>
            </a:pPr>
            <a:r>
              <a:rPr b="1" i="0" lang="en-US" sz="2287" u="none" cap="none" strike="noStrike">
                <a:solidFill>
                  <a:srgbClr val="272525"/>
                </a:solidFill>
                <a:latin typeface="Arial"/>
                <a:ea typeface="Arial"/>
                <a:cs typeface="Arial"/>
                <a:sym typeface="Arial"/>
              </a:rPr>
              <a:t>Secure Communication</a:t>
            </a:r>
            <a:endParaRPr b="0" i="0" sz="2287" u="none" cap="none" strike="noStrike">
              <a:solidFill>
                <a:schemeClr val="dk1"/>
              </a:solidFill>
              <a:latin typeface="Calibri"/>
              <a:ea typeface="Calibri"/>
              <a:cs typeface="Calibri"/>
              <a:sym typeface="Calibri"/>
            </a:endParaRPr>
          </a:p>
        </p:txBody>
      </p:sp>
      <p:sp>
        <p:nvSpPr>
          <p:cNvPr id="199" name="Google Shape;199;p12"/>
          <p:cNvSpPr/>
          <p:nvPr/>
        </p:nvSpPr>
        <p:spPr>
          <a:xfrm>
            <a:off x="1770861" y="5196296"/>
            <a:ext cx="3264300" cy="19752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Encryption, authentication, and data protection methods are essential for protecting sensitive information during data transmission.</a:t>
            </a:r>
            <a:endParaRPr b="0" i="0" sz="1944" u="none" cap="none" strike="noStrike">
              <a:solidFill>
                <a:schemeClr val="dk1"/>
              </a:solidFill>
              <a:latin typeface="Calibri"/>
              <a:ea typeface="Calibri"/>
              <a:cs typeface="Calibri"/>
              <a:sym typeface="Calibri"/>
            </a:endParaRPr>
          </a:p>
        </p:txBody>
      </p:sp>
      <p:sp>
        <p:nvSpPr>
          <p:cNvPr id="200" name="Google Shape;200;p12"/>
          <p:cNvSpPr/>
          <p:nvPr/>
        </p:nvSpPr>
        <p:spPr>
          <a:xfrm>
            <a:off x="5281970" y="3894892"/>
            <a:ext cx="555427" cy="555427"/>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
          <p:cNvSpPr/>
          <p:nvPr/>
        </p:nvSpPr>
        <p:spPr>
          <a:xfrm>
            <a:off x="5472470" y="3998357"/>
            <a:ext cx="174308" cy="3484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744"/>
              <a:buFont typeface="Arial"/>
              <a:buNone/>
            </a:pPr>
            <a:r>
              <a:rPr b="1" i="0" lang="en-US" sz="2744" u="none" cap="none" strike="noStrike">
                <a:solidFill>
                  <a:srgbClr val="272525"/>
                </a:solidFill>
                <a:latin typeface="Arial"/>
                <a:ea typeface="Arial"/>
                <a:cs typeface="Arial"/>
                <a:sym typeface="Arial"/>
              </a:rPr>
              <a:t>2</a:t>
            </a:r>
            <a:endParaRPr b="0" i="0" sz="2744" u="none" cap="none" strike="noStrike">
              <a:solidFill>
                <a:schemeClr val="dk1"/>
              </a:solidFill>
              <a:latin typeface="Calibri"/>
              <a:ea typeface="Calibri"/>
              <a:cs typeface="Calibri"/>
              <a:sym typeface="Calibri"/>
            </a:endParaRPr>
          </a:p>
        </p:txBody>
      </p:sp>
      <p:sp>
        <p:nvSpPr>
          <p:cNvPr id="202" name="Google Shape;202;p12"/>
          <p:cNvSpPr/>
          <p:nvPr/>
        </p:nvSpPr>
        <p:spPr>
          <a:xfrm>
            <a:off x="6084213" y="3894892"/>
            <a:ext cx="3030855"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272525"/>
              </a:buClr>
              <a:buSzPts val="2287"/>
              <a:buFont typeface="Arial"/>
              <a:buNone/>
            </a:pPr>
            <a:r>
              <a:rPr b="1" i="0" lang="en-US" sz="2287" u="none" cap="none" strike="noStrike">
                <a:solidFill>
                  <a:srgbClr val="272525"/>
                </a:solidFill>
                <a:latin typeface="Arial"/>
                <a:ea typeface="Arial"/>
                <a:cs typeface="Arial"/>
                <a:sym typeface="Arial"/>
              </a:rPr>
              <a:t>Cybersecurity Measures</a:t>
            </a:r>
            <a:endParaRPr b="0" i="0" sz="2287" u="none" cap="none" strike="noStrike">
              <a:solidFill>
                <a:schemeClr val="dk1"/>
              </a:solidFill>
              <a:latin typeface="Calibri"/>
              <a:ea typeface="Calibri"/>
              <a:cs typeface="Calibri"/>
              <a:sym typeface="Calibri"/>
            </a:endParaRPr>
          </a:p>
        </p:txBody>
      </p:sp>
      <p:sp>
        <p:nvSpPr>
          <p:cNvPr id="203" name="Google Shape;203;p12"/>
          <p:cNvSpPr/>
          <p:nvPr/>
        </p:nvSpPr>
        <p:spPr>
          <a:xfrm>
            <a:off x="6138338" y="4998746"/>
            <a:ext cx="3264300" cy="23703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Secure coding practices, vulnerability management, and incident response capabilities are crucial for mitigating risks and protecting systems from cyber threats.</a:t>
            </a:r>
            <a:endParaRPr b="0" i="0" sz="1944" u="none" cap="none" strike="noStrike">
              <a:solidFill>
                <a:schemeClr val="dk1"/>
              </a:solidFill>
              <a:latin typeface="Calibri"/>
              <a:ea typeface="Calibri"/>
              <a:cs typeface="Calibri"/>
              <a:sym typeface="Calibri"/>
            </a:endParaRPr>
          </a:p>
        </p:txBody>
      </p:sp>
      <p:sp>
        <p:nvSpPr>
          <p:cNvPr id="204" name="Google Shape;204;p12"/>
          <p:cNvSpPr/>
          <p:nvPr/>
        </p:nvSpPr>
        <p:spPr>
          <a:xfrm>
            <a:off x="9595247" y="3894892"/>
            <a:ext cx="555427" cy="555427"/>
          </a:xfrm>
          <a:prstGeom prst="roundRect">
            <a:avLst>
              <a:gd fmla="val 18669" name="adj"/>
            </a:avLst>
          </a:prstGeom>
          <a:solidFill>
            <a:srgbClr val="F0D4F7"/>
          </a:solidFill>
          <a:ln cap="flat" cmpd="sng" w="152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9785747" y="3998357"/>
            <a:ext cx="174308" cy="3484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2525"/>
              </a:buClr>
              <a:buSzPts val="2744"/>
              <a:buFont typeface="Arial"/>
              <a:buNone/>
            </a:pPr>
            <a:r>
              <a:rPr b="1" i="0" lang="en-US" sz="2744" u="none" cap="none" strike="noStrike">
                <a:solidFill>
                  <a:srgbClr val="272525"/>
                </a:solidFill>
                <a:latin typeface="Arial"/>
                <a:ea typeface="Arial"/>
                <a:cs typeface="Arial"/>
                <a:sym typeface="Arial"/>
              </a:rPr>
              <a:t>3</a:t>
            </a:r>
            <a:endParaRPr b="0" i="0" sz="2744" u="none" cap="none" strike="noStrike">
              <a:solidFill>
                <a:schemeClr val="dk1"/>
              </a:solidFill>
              <a:latin typeface="Calibri"/>
              <a:ea typeface="Calibri"/>
              <a:cs typeface="Calibri"/>
              <a:sym typeface="Calibri"/>
            </a:endParaRPr>
          </a:p>
        </p:txBody>
      </p:sp>
      <p:sp>
        <p:nvSpPr>
          <p:cNvPr id="206" name="Google Shape;206;p12"/>
          <p:cNvSpPr/>
          <p:nvPr/>
        </p:nvSpPr>
        <p:spPr>
          <a:xfrm>
            <a:off x="10397490" y="3894892"/>
            <a:ext cx="2904530" cy="363141"/>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272525"/>
              </a:buClr>
              <a:buSzPts val="2287"/>
              <a:buFont typeface="Arial"/>
              <a:buNone/>
            </a:pPr>
            <a:r>
              <a:rPr b="1" i="0" lang="en-US" sz="1787" u="none" cap="none" strike="noStrike">
                <a:solidFill>
                  <a:srgbClr val="272525"/>
                </a:solidFill>
                <a:latin typeface="Arial"/>
                <a:ea typeface="Arial"/>
                <a:cs typeface="Arial"/>
                <a:sym typeface="Arial"/>
              </a:rPr>
              <a:t>Ethical Considerations</a:t>
            </a:r>
            <a:endParaRPr b="0" i="0" sz="1787" u="none" cap="none" strike="noStrike">
              <a:solidFill>
                <a:schemeClr val="dk1"/>
              </a:solidFill>
              <a:latin typeface="Calibri"/>
              <a:ea typeface="Calibri"/>
              <a:cs typeface="Calibri"/>
              <a:sym typeface="Calibri"/>
            </a:endParaRPr>
          </a:p>
        </p:txBody>
      </p:sp>
      <p:sp>
        <p:nvSpPr>
          <p:cNvPr id="207" name="Google Shape;207;p12"/>
          <p:cNvSpPr/>
          <p:nvPr/>
        </p:nvSpPr>
        <p:spPr>
          <a:xfrm>
            <a:off x="10397490" y="4406146"/>
            <a:ext cx="3264218" cy="276534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Protecting individual privacy, respecting data ownership, and promoting responsible use of technology are essential for building trust and ensuring ethical development of the digital world.</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pic>
        <p:nvPicPr>
          <p:cNvPr descr="preencoded.png" id="30" name="Google Shape;30;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31" name="Google Shape;31;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968693" y="408147"/>
            <a:ext cx="9741000" cy="726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000000"/>
              </a:buClr>
              <a:buSzPts val="4574"/>
              <a:buFont typeface="Arial"/>
              <a:buNone/>
            </a:pPr>
            <a:r>
              <a:rPr b="1" i="0" lang="en-US" sz="4574" u="none" cap="none" strike="noStrike">
                <a:solidFill>
                  <a:srgbClr val="000000"/>
                </a:solidFill>
                <a:latin typeface="Arial"/>
                <a:ea typeface="Arial"/>
                <a:cs typeface="Arial"/>
                <a:sym typeface="Arial"/>
              </a:rPr>
              <a:t>Overview of Communication Protocols</a:t>
            </a:r>
            <a:endParaRPr b="0" i="0" sz="4574" u="none" cap="none" strike="noStrike">
              <a:solidFill>
                <a:schemeClr val="dk1"/>
              </a:solidFill>
              <a:latin typeface="Calibri"/>
              <a:ea typeface="Calibri"/>
              <a:cs typeface="Calibri"/>
              <a:sym typeface="Calibri"/>
            </a:endParaRPr>
          </a:p>
        </p:txBody>
      </p:sp>
      <p:sp>
        <p:nvSpPr>
          <p:cNvPr id="33" name="Google Shape;33;p4"/>
          <p:cNvSpPr/>
          <p:nvPr/>
        </p:nvSpPr>
        <p:spPr>
          <a:xfrm>
            <a:off x="968693" y="2268617"/>
            <a:ext cx="12692896" cy="1185148"/>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Communication protocols are the rules that govern how data is exchanged between devices over networks. The Internet Protocol Suite (TCP/IP) is a foundational protocol suite that enables internet communication. TCP (Transmission Control Protocol) provides reliable and ordered delivery of data, while IP (Internet Protocol) handles the addressing and routing of data packets.</a:t>
            </a:r>
            <a:endParaRPr b="0" i="0" sz="1944" u="none" cap="none" strike="noStrike">
              <a:solidFill>
                <a:schemeClr val="dk1"/>
              </a:solidFill>
              <a:latin typeface="Calibri"/>
              <a:ea typeface="Calibri"/>
              <a:cs typeface="Calibri"/>
              <a:sym typeface="Calibri"/>
            </a:endParaRPr>
          </a:p>
        </p:txBody>
      </p:sp>
      <p:sp>
        <p:nvSpPr>
          <p:cNvPr id="34" name="Google Shape;34;p4"/>
          <p:cNvSpPr/>
          <p:nvPr/>
        </p:nvSpPr>
        <p:spPr>
          <a:xfrm>
            <a:off x="968693" y="4225210"/>
            <a:ext cx="2904600" cy="363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000000"/>
              </a:buClr>
              <a:buSzPts val="2287"/>
              <a:buFont typeface="Arial"/>
              <a:buNone/>
            </a:pPr>
            <a:r>
              <a:rPr b="1" i="0" lang="en-US" sz="2287" u="none" cap="none" strike="noStrike">
                <a:solidFill>
                  <a:srgbClr val="000000"/>
                </a:solidFill>
                <a:latin typeface="Arial"/>
                <a:ea typeface="Arial"/>
                <a:cs typeface="Arial"/>
                <a:sym typeface="Arial"/>
              </a:rPr>
              <a:t>TCP/IP</a:t>
            </a:r>
            <a:endParaRPr b="0" i="0" sz="2287" u="none" cap="none" strike="noStrike">
              <a:solidFill>
                <a:schemeClr val="dk1"/>
              </a:solidFill>
              <a:latin typeface="Calibri"/>
              <a:ea typeface="Calibri"/>
              <a:cs typeface="Calibri"/>
              <a:sym typeface="Calibri"/>
            </a:endParaRPr>
          </a:p>
        </p:txBody>
      </p:sp>
      <p:sp>
        <p:nvSpPr>
          <p:cNvPr id="35" name="Google Shape;35;p4"/>
          <p:cNvSpPr/>
          <p:nvPr/>
        </p:nvSpPr>
        <p:spPr>
          <a:xfrm>
            <a:off x="968693" y="4785718"/>
            <a:ext cx="3828900" cy="1580100"/>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Provides a framework for communication between devices on the internet, defining how data is packaged, addressed, and transmitted.</a:t>
            </a:r>
            <a:endParaRPr b="0" i="0" sz="1944" u="none" cap="none" strike="noStrike">
              <a:solidFill>
                <a:schemeClr val="dk1"/>
              </a:solidFill>
              <a:latin typeface="Calibri"/>
              <a:ea typeface="Calibri"/>
              <a:cs typeface="Calibri"/>
              <a:sym typeface="Calibri"/>
            </a:endParaRPr>
          </a:p>
        </p:txBody>
      </p:sp>
      <p:sp>
        <p:nvSpPr>
          <p:cNvPr id="36" name="Google Shape;36;p4"/>
          <p:cNvSpPr/>
          <p:nvPr/>
        </p:nvSpPr>
        <p:spPr>
          <a:xfrm>
            <a:off x="5407499" y="4118885"/>
            <a:ext cx="2904600" cy="363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000000"/>
              </a:buClr>
              <a:buSzPts val="2287"/>
              <a:buFont typeface="Arial"/>
              <a:buNone/>
            </a:pPr>
            <a:r>
              <a:rPr b="1" i="0" lang="en-US" sz="2287" u="none" cap="none" strike="noStrike">
                <a:solidFill>
                  <a:srgbClr val="000000"/>
                </a:solidFill>
                <a:latin typeface="Arial"/>
                <a:ea typeface="Arial"/>
                <a:cs typeface="Arial"/>
                <a:sym typeface="Arial"/>
              </a:rPr>
              <a:t>HTTP</a:t>
            </a:r>
            <a:endParaRPr b="0" i="0" sz="2287" u="none" cap="none" strike="noStrike">
              <a:solidFill>
                <a:schemeClr val="dk1"/>
              </a:solidFill>
              <a:latin typeface="Calibri"/>
              <a:ea typeface="Calibri"/>
              <a:cs typeface="Calibri"/>
              <a:sym typeface="Calibri"/>
            </a:endParaRPr>
          </a:p>
        </p:txBody>
      </p:sp>
      <p:sp>
        <p:nvSpPr>
          <p:cNvPr id="37" name="Google Shape;37;p4"/>
          <p:cNvSpPr/>
          <p:nvPr/>
        </p:nvSpPr>
        <p:spPr>
          <a:xfrm>
            <a:off x="5407462" y="4588193"/>
            <a:ext cx="3828931" cy="1975247"/>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The protocol used for transferring files, such as web pages, images, and videos, across the internet. It allows clients to request and receive data from servers.</a:t>
            </a:r>
            <a:endParaRPr b="0" i="0" sz="1944" u="none" cap="none" strike="noStrike">
              <a:solidFill>
                <a:schemeClr val="dk1"/>
              </a:solidFill>
              <a:latin typeface="Calibri"/>
              <a:ea typeface="Calibri"/>
              <a:cs typeface="Calibri"/>
              <a:sym typeface="Calibri"/>
            </a:endParaRPr>
          </a:p>
        </p:txBody>
      </p:sp>
      <p:sp>
        <p:nvSpPr>
          <p:cNvPr id="38" name="Google Shape;38;p4"/>
          <p:cNvSpPr/>
          <p:nvPr/>
        </p:nvSpPr>
        <p:spPr>
          <a:xfrm>
            <a:off x="9846306" y="4118810"/>
            <a:ext cx="2904600" cy="363000"/>
          </a:xfrm>
          <a:prstGeom prst="rect">
            <a:avLst/>
          </a:prstGeom>
          <a:noFill/>
          <a:ln>
            <a:noFill/>
          </a:ln>
        </p:spPr>
        <p:txBody>
          <a:bodyPr anchorCtr="0" anchor="t" bIns="45700" lIns="91425" spcFirstLastPara="1" rIns="91425" wrap="square" tIns="45700">
            <a:noAutofit/>
          </a:bodyPr>
          <a:lstStyle/>
          <a:p>
            <a:pPr indent="0" lvl="0" marL="0" marR="0" rtl="0" algn="l">
              <a:lnSpc>
                <a:spcPct val="125010"/>
              </a:lnSpc>
              <a:spcBef>
                <a:spcPts val="0"/>
              </a:spcBef>
              <a:spcAft>
                <a:spcPts val="0"/>
              </a:spcAft>
              <a:buClr>
                <a:srgbClr val="000000"/>
              </a:buClr>
              <a:buSzPts val="2287"/>
              <a:buFont typeface="Arial"/>
              <a:buNone/>
            </a:pPr>
            <a:r>
              <a:rPr b="1" i="0" lang="en-US" sz="2287" u="none" cap="none" strike="noStrike">
                <a:solidFill>
                  <a:srgbClr val="000000"/>
                </a:solidFill>
                <a:latin typeface="Arial"/>
                <a:ea typeface="Arial"/>
                <a:cs typeface="Arial"/>
                <a:sym typeface="Arial"/>
              </a:rPr>
              <a:t>HTTPS</a:t>
            </a:r>
            <a:endParaRPr b="0" i="0" sz="2287" u="none" cap="none" strike="noStrike">
              <a:solidFill>
                <a:schemeClr val="dk1"/>
              </a:solidFill>
              <a:latin typeface="Calibri"/>
              <a:ea typeface="Calibri"/>
              <a:cs typeface="Calibri"/>
              <a:sym typeface="Calibri"/>
            </a:endParaRPr>
          </a:p>
        </p:txBody>
      </p:sp>
      <p:sp>
        <p:nvSpPr>
          <p:cNvPr id="39" name="Google Shape;39;p4"/>
          <p:cNvSpPr/>
          <p:nvPr/>
        </p:nvSpPr>
        <p:spPr>
          <a:xfrm>
            <a:off x="9846231" y="4588193"/>
            <a:ext cx="3828931" cy="2370296"/>
          </a:xfrm>
          <a:prstGeom prst="rect">
            <a:avLst/>
          </a:prstGeom>
          <a:noFill/>
          <a:ln>
            <a:noFill/>
          </a:ln>
        </p:spPr>
        <p:txBody>
          <a:bodyPr anchorCtr="0" anchor="t" bIns="45700" lIns="91425" spcFirstLastPara="1" rIns="91425" wrap="square" tIns="45700">
            <a:noAutofit/>
          </a:bodyPr>
          <a:lstStyle/>
          <a:p>
            <a:pPr indent="0" lvl="0" marL="0" marR="0" rtl="0" algn="l">
              <a:lnSpc>
                <a:spcPct val="159979"/>
              </a:lnSpc>
              <a:spcBef>
                <a:spcPts val="0"/>
              </a:spcBef>
              <a:spcAft>
                <a:spcPts val="0"/>
              </a:spcAft>
              <a:buClr>
                <a:srgbClr val="272525"/>
              </a:buClr>
              <a:buSzPts val="1944"/>
              <a:buFont typeface="Arial"/>
              <a:buNone/>
            </a:pPr>
            <a:r>
              <a:rPr b="0" i="0" lang="en-US" sz="1944" u="none" cap="none" strike="noStrike">
                <a:solidFill>
                  <a:srgbClr val="272525"/>
                </a:solidFill>
                <a:latin typeface="Arial"/>
                <a:ea typeface="Arial"/>
                <a:cs typeface="Arial"/>
                <a:sym typeface="Arial"/>
              </a:rPr>
              <a:t>A secure version of HTTP, which uses encryption to protect data transmitted between clients and servers. It ensures confidentiality and integrity of data, making online transactions and communication more secure.</a:t>
            </a:r>
            <a:endParaRPr b="0" i="0" sz="1944"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descr="preencoded.png" id="45" name="Google Shape;45;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46" name="Google Shape;46;p5"/>
          <p:cNvSpPr/>
          <p:nvPr/>
        </p:nvSpPr>
        <p:spPr>
          <a:xfrm>
            <a:off x="0" y="0"/>
            <a:ext cx="14630400" cy="8229600"/>
          </a:xfrm>
          <a:prstGeom prst="rect">
            <a:avLst/>
          </a:prstGeom>
          <a:solidFill>
            <a:srgbClr val="FFFFFF">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7" name="Google Shape;47;p5"/>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48" name="Google Shape;48;p5"/>
          <p:cNvSpPr/>
          <p:nvPr/>
        </p:nvSpPr>
        <p:spPr>
          <a:xfrm>
            <a:off x="604837" y="391331"/>
            <a:ext cx="7606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000000"/>
              </a:buClr>
              <a:buSzPts val="3202"/>
              <a:buFont typeface="Arial"/>
              <a:buNone/>
            </a:pPr>
            <a:r>
              <a:rPr b="1" i="0" lang="en-US" sz="3202" u="none" cap="none" strike="noStrike">
                <a:solidFill>
                  <a:srgbClr val="000000"/>
                </a:solidFill>
                <a:latin typeface="Arial"/>
                <a:ea typeface="Arial"/>
                <a:cs typeface="Arial"/>
                <a:sym typeface="Arial"/>
              </a:rPr>
              <a:t>Role of Web Technologies in Cyber Security</a:t>
            </a:r>
            <a:endParaRPr b="0" i="0" sz="3202" u="none" cap="none" strike="noStrike">
              <a:solidFill>
                <a:schemeClr val="dk1"/>
              </a:solidFill>
              <a:latin typeface="Calibri"/>
              <a:ea typeface="Calibri"/>
              <a:cs typeface="Calibri"/>
              <a:sym typeface="Calibri"/>
            </a:endParaRPr>
          </a:p>
        </p:txBody>
      </p:sp>
      <p:sp>
        <p:nvSpPr>
          <p:cNvPr id="49" name="Google Shape;49;p5"/>
          <p:cNvSpPr/>
          <p:nvPr/>
        </p:nvSpPr>
        <p:spPr>
          <a:xfrm>
            <a:off x="604837" y="1652827"/>
            <a:ext cx="7934400" cy="11064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561" u="none" cap="none" strike="noStrike">
                <a:solidFill>
                  <a:srgbClr val="272525"/>
                </a:solidFill>
                <a:latin typeface="Arial"/>
                <a:ea typeface="Arial"/>
                <a:cs typeface="Arial"/>
                <a:sym typeface="Arial"/>
              </a:rPr>
              <a:t>Web technologies, while powerful tools for communication and collaboration, present vulnerabilities that can be exploited by malicious actors. The security of web applications depends on secure coding practices, proper authentication and authorization mechanisms, and robust input validation to prevent attacks such as SQL injection and cross-site scripting.</a:t>
            </a:r>
            <a:endParaRPr b="0" i="0" sz="1561" u="none" cap="none" strike="noStrike">
              <a:solidFill>
                <a:schemeClr val="dk1"/>
              </a:solidFill>
              <a:latin typeface="Calibri"/>
              <a:ea typeface="Calibri"/>
              <a:cs typeface="Calibri"/>
              <a:sym typeface="Calibri"/>
            </a:endParaRPr>
          </a:p>
        </p:txBody>
      </p:sp>
      <p:sp>
        <p:nvSpPr>
          <p:cNvPr id="50" name="Google Shape;50;p5"/>
          <p:cNvSpPr/>
          <p:nvPr/>
        </p:nvSpPr>
        <p:spPr>
          <a:xfrm>
            <a:off x="604837" y="3512463"/>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738188" y="3584853"/>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1</a:t>
            </a:r>
            <a:endParaRPr b="0" i="0" sz="1920" u="none" cap="none" strike="noStrike">
              <a:solidFill>
                <a:schemeClr val="dk1"/>
              </a:solidFill>
              <a:latin typeface="Calibri"/>
              <a:ea typeface="Calibri"/>
              <a:cs typeface="Calibri"/>
              <a:sym typeface="Calibri"/>
            </a:endParaRPr>
          </a:p>
        </p:txBody>
      </p:sp>
      <p:sp>
        <p:nvSpPr>
          <p:cNvPr id="52" name="Google Shape;52;p5"/>
          <p:cNvSpPr/>
          <p:nvPr/>
        </p:nvSpPr>
        <p:spPr>
          <a:xfrm>
            <a:off x="1166336" y="3512463"/>
            <a:ext cx="203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Vulnerabilities</a:t>
            </a:r>
            <a:endParaRPr b="0" i="0" sz="1601" u="none" cap="none" strike="noStrike">
              <a:solidFill>
                <a:schemeClr val="dk1"/>
              </a:solidFill>
              <a:latin typeface="Calibri"/>
              <a:ea typeface="Calibri"/>
              <a:cs typeface="Calibri"/>
              <a:sym typeface="Calibri"/>
            </a:endParaRPr>
          </a:p>
        </p:txBody>
      </p:sp>
      <p:sp>
        <p:nvSpPr>
          <p:cNvPr id="53" name="Google Shape;53;p5"/>
          <p:cNvSpPr/>
          <p:nvPr/>
        </p:nvSpPr>
        <p:spPr>
          <a:xfrm>
            <a:off x="1166336" y="3870246"/>
            <a:ext cx="7372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Web applications are prone to vulnerabilities, such as cross-site scripting (XSS), SQL injection, and buffer overflows, which can be exploited to compromise systems and steal sensitive information.</a:t>
            </a:r>
            <a:endParaRPr b="0" i="0" sz="1361" u="none" cap="none" strike="noStrike">
              <a:solidFill>
                <a:schemeClr val="dk1"/>
              </a:solidFill>
              <a:latin typeface="Calibri"/>
              <a:ea typeface="Calibri"/>
              <a:cs typeface="Calibri"/>
              <a:sym typeface="Calibri"/>
            </a:endParaRPr>
          </a:p>
        </p:txBody>
      </p:sp>
      <p:sp>
        <p:nvSpPr>
          <p:cNvPr id="54" name="Google Shape;54;p5"/>
          <p:cNvSpPr/>
          <p:nvPr/>
        </p:nvSpPr>
        <p:spPr>
          <a:xfrm>
            <a:off x="604837" y="4790480"/>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738188" y="4862870"/>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2</a:t>
            </a:r>
            <a:endParaRPr b="0" i="0" sz="1920" u="none" cap="none" strike="noStrike">
              <a:solidFill>
                <a:schemeClr val="dk1"/>
              </a:solidFill>
              <a:latin typeface="Calibri"/>
              <a:ea typeface="Calibri"/>
              <a:cs typeface="Calibri"/>
              <a:sym typeface="Calibri"/>
            </a:endParaRPr>
          </a:p>
        </p:txBody>
      </p:sp>
      <p:sp>
        <p:nvSpPr>
          <p:cNvPr id="56" name="Google Shape;56;p5"/>
          <p:cNvSpPr/>
          <p:nvPr/>
        </p:nvSpPr>
        <p:spPr>
          <a:xfrm>
            <a:off x="1166336" y="4790480"/>
            <a:ext cx="203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Secure Coding</a:t>
            </a:r>
            <a:endParaRPr b="0" i="0" sz="1601" u="none" cap="none" strike="noStrike">
              <a:solidFill>
                <a:schemeClr val="dk1"/>
              </a:solidFill>
              <a:latin typeface="Calibri"/>
              <a:ea typeface="Calibri"/>
              <a:cs typeface="Calibri"/>
              <a:sym typeface="Calibri"/>
            </a:endParaRPr>
          </a:p>
        </p:txBody>
      </p:sp>
      <p:sp>
        <p:nvSpPr>
          <p:cNvPr id="57" name="Google Shape;57;p5"/>
          <p:cNvSpPr/>
          <p:nvPr/>
        </p:nvSpPr>
        <p:spPr>
          <a:xfrm>
            <a:off x="1166336" y="5148263"/>
            <a:ext cx="7372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Writing secure code is crucial to mitigate risks. Developers should follow best practices and incorporate security considerations at all stages of the development lifecycle.</a:t>
            </a:r>
            <a:endParaRPr b="0" i="0" sz="1361" u="none" cap="none" strike="noStrike">
              <a:solidFill>
                <a:schemeClr val="dk1"/>
              </a:solidFill>
              <a:latin typeface="Calibri"/>
              <a:ea typeface="Calibri"/>
              <a:cs typeface="Calibri"/>
              <a:sym typeface="Calibri"/>
            </a:endParaRPr>
          </a:p>
        </p:txBody>
      </p:sp>
      <p:sp>
        <p:nvSpPr>
          <p:cNvPr id="58" name="Google Shape;58;p5"/>
          <p:cNvSpPr/>
          <p:nvPr/>
        </p:nvSpPr>
        <p:spPr>
          <a:xfrm>
            <a:off x="604837" y="6068497"/>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38188" y="6140887"/>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3</a:t>
            </a:r>
            <a:endParaRPr b="0" i="0" sz="1920" u="none" cap="none" strike="noStrike">
              <a:solidFill>
                <a:schemeClr val="dk1"/>
              </a:solidFill>
              <a:latin typeface="Calibri"/>
              <a:ea typeface="Calibri"/>
              <a:cs typeface="Calibri"/>
              <a:sym typeface="Calibri"/>
            </a:endParaRPr>
          </a:p>
        </p:txBody>
      </p:sp>
      <p:sp>
        <p:nvSpPr>
          <p:cNvPr id="60" name="Google Shape;60;p5"/>
          <p:cNvSpPr/>
          <p:nvPr/>
        </p:nvSpPr>
        <p:spPr>
          <a:xfrm>
            <a:off x="1166336" y="6068497"/>
            <a:ext cx="2033100" cy="2541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Importance</a:t>
            </a:r>
            <a:endParaRPr b="0" i="0" sz="1601" u="none" cap="none" strike="noStrike">
              <a:solidFill>
                <a:schemeClr val="dk1"/>
              </a:solidFill>
              <a:latin typeface="Calibri"/>
              <a:ea typeface="Calibri"/>
              <a:cs typeface="Calibri"/>
              <a:sym typeface="Calibri"/>
            </a:endParaRPr>
          </a:p>
        </p:txBody>
      </p:sp>
      <p:sp>
        <p:nvSpPr>
          <p:cNvPr id="61" name="Google Shape;61;p5"/>
          <p:cNvSpPr/>
          <p:nvPr/>
        </p:nvSpPr>
        <p:spPr>
          <a:xfrm>
            <a:off x="1166336" y="6426279"/>
            <a:ext cx="7372800" cy="553200"/>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Web security is paramount to protect sensitive data, maintain user privacy, and ensure the integrity and availability of online services.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descr="preencoded.png" id="67" name="Google Shape;67;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8" name="Google Shape;68;p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6"/>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70" name="Google Shape;70;p6"/>
          <p:cNvSpPr/>
          <p:nvPr/>
        </p:nvSpPr>
        <p:spPr>
          <a:xfrm>
            <a:off x="669687" y="221842"/>
            <a:ext cx="58530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000000"/>
              </a:buClr>
              <a:buSzPts val="3202"/>
              <a:buFont typeface="Arial"/>
              <a:buNone/>
            </a:pPr>
            <a:r>
              <a:rPr b="1" i="0" lang="en-US" sz="3202" u="none" cap="none" strike="noStrike">
                <a:solidFill>
                  <a:srgbClr val="000000"/>
                </a:solidFill>
                <a:latin typeface="Arial"/>
                <a:ea typeface="Arial"/>
                <a:cs typeface="Arial"/>
                <a:sym typeface="Arial"/>
              </a:rPr>
              <a:t>Secure Communication Practices</a:t>
            </a:r>
            <a:endParaRPr b="0" i="0" sz="3202" u="none" cap="none" strike="noStrike">
              <a:solidFill>
                <a:schemeClr val="dk1"/>
              </a:solidFill>
              <a:latin typeface="Calibri"/>
              <a:ea typeface="Calibri"/>
              <a:cs typeface="Calibri"/>
              <a:sym typeface="Calibri"/>
            </a:endParaRPr>
          </a:p>
        </p:txBody>
      </p:sp>
      <p:sp>
        <p:nvSpPr>
          <p:cNvPr id="71" name="Google Shape;71;p6"/>
          <p:cNvSpPr/>
          <p:nvPr/>
        </p:nvSpPr>
        <p:spPr>
          <a:xfrm>
            <a:off x="604837" y="1652349"/>
            <a:ext cx="7934325"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Secure communication practices are essential for protecting sensitive information during data transmission. Encryption, authentication, and data protection methods are vital components of secure communication, ensuring confidentiality, integrity, and authenticity of data.</a:t>
            </a:r>
            <a:endParaRPr b="0" i="0" sz="1361" u="none" cap="none" strike="noStrike">
              <a:solidFill>
                <a:schemeClr val="dk1"/>
              </a:solidFill>
              <a:latin typeface="Calibri"/>
              <a:ea typeface="Calibri"/>
              <a:cs typeface="Calibri"/>
              <a:sym typeface="Calibri"/>
            </a:endParaRPr>
          </a:p>
        </p:txBody>
      </p:sp>
      <p:sp>
        <p:nvSpPr>
          <p:cNvPr id="72" name="Google Shape;72;p6"/>
          <p:cNvSpPr/>
          <p:nvPr/>
        </p:nvSpPr>
        <p:spPr>
          <a:xfrm>
            <a:off x="852607" y="2676406"/>
            <a:ext cx="22860" cy="4668083"/>
          </a:xfrm>
          <a:prstGeom prst="roundRect">
            <a:avLst>
              <a:gd fmla="val 317520" name="adj"/>
            </a:avLst>
          </a:prstGeom>
          <a:solidFill>
            <a:srgbClr val="D6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1035546" y="3053596"/>
            <a:ext cx="604837" cy="22860"/>
          </a:xfrm>
          <a:prstGeom prst="roundRect">
            <a:avLst>
              <a:gd fmla="val 317520" name="adj"/>
            </a:avLst>
          </a:prstGeom>
          <a:solidFill>
            <a:srgbClr val="D6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669667" y="2870716"/>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803017" y="2943106"/>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1</a:t>
            </a:r>
            <a:endParaRPr b="0" i="0" sz="1920" u="none" cap="none" strike="noStrike">
              <a:solidFill>
                <a:schemeClr val="dk1"/>
              </a:solidFill>
              <a:latin typeface="Calibri"/>
              <a:ea typeface="Calibri"/>
              <a:cs typeface="Calibri"/>
              <a:sym typeface="Calibri"/>
            </a:endParaRPr>
          </a:p>
        </p:txBody>
      </p:sp>
      <p:sp>
        <p:nvSpPr>
          <p:cNvPr id="76" name="Google Shape;76;p6"/>
          <p:cNvSpPr/>
          <p:nvPr/>
        </p:nvSpPr>
        <p:spPr>
          <a:xfrm>
            <a:off x="1814513" y="2849166"/>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Encryption</a:t>
            </a:r>
            <a:endParaRPr b="0" i="0" sz="1601" u="none" cap="none" strike="noStrike">
              <a:solidFill>
                <a:schemeClr val="dk1"/>
              </a:solidFill>
              <a:latin typeface="Calibri"/>
              <a:ea typeface="Calibri"/>
              <a:cs typeface="Calibri"/>
              <a:sym typeface="Calibri"/>
            </a:endParaRPr>
          </a:p>
        </p:txBody>
      </p:sp>
      <p:sp>
        <p:nvSpPr>
          <p:cNvPr id="77" name="Google Shape;77;p6"/>
          <p:cNvSpPr/>
          <p:nvPr/>
        </p:nvSpPr>
        <p:spPr>
          <a:xfrm>
            <a:off x="1814513" y="3206948"/>
            <a:ext cx="6724650"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Transforms data into an unreadable format, making it unintelligible to unauthorized parties. Encryption algorithms use keys to encrypt and decrypt data.</a:t>
            </a:r>
            <a:endParaRPr b="0" i="0" sz="1361" u="none" cap="none" strike="noStrike">
              <a:solidFill>
                <a:schemeClr val="dk1"/>
              </a:solidFill>
              <a:latin typeface="Calibri"/>
              <a:ea typeface="Calibri"/>
              <a:cs typeface="Calibri"/>
              <a:sym typeface="Calibri"/>
            </a:endParaRPr>
          </a:p>
        </p:txBody>
      </p:sp>
      <p:sp>
        <p:nvSpPr>
          <p:cNvPr id="78" name="Google Shape;78;p6"/>
          <p:cNvSpPr/>
          <p:nvPr/>
        </p:nvSpPr>
        <p:spPr>
          <a:xfrm>
            <a:off x="1035546" y="4482822"/>
            <a:ext cx="604837" cy="22860"/>
          </a:xfrm>
          <a:prstGeom prst="roundRect">
            <a:avLst>
              <a:gd fmla="val 317520" name="adj"/>
            </a:avLst>
          </a:prstGeom>
          <a:solidFill>
            <a:srgbClr val="D6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669667" y="4299942"/>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03017" y="4372332"/>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2</a:t>
            </a:r>
            <a:endParaRPr b="0" i="0" sz="1920" u="none" cap="none" strike="noStrike">
              <a:solidFill>
                <a:schemeClr val="dk1"/>
              </a:solidFill>
              <a:latin typeface="Calibri"/>
              <a:ea typeface="Calibri"/>
              <a:cs typeface="Calibri"/>
              <a:sym typeface="Calibri"/>
            </a:endParaRPr>
          </a:p>
        </p:txBody>
      </p:sp>
      <p:sp>
        <p:nvSpPr>
          <p:cNvPr id="81" name="Google Shape;81;p6"/>
          <p:cNvSpPr/>
          <p:nvPr/>
        </p:nvSpPr>
        <p:spPr>
          <a:xfrm>
            <a:off x="1814513" y="4278392"/>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Authentication</a:t>
            </a:r>
            <a:endParaRPr b="0" i="0" sz="1601" u="none" cap="none" strike="noStrike">
              <a:solidFill>
                <a:schemeClr val="dk1"/>
              </a:solidFill>
              <a:latin typeface="Calibri"/>
              <a:ea typeface="Calibri"/>
              <a:cs typeface="Calibri"/>
              <a:sym typeface="Calibri"/>
            </a:endParaRPr>
          </a:p>
        </p:txBody>
      </p:sp>
      <p:sp>
        <p:nvSpPr>
          <p:cNvPr id="82" name="Google Shape;82;p6"/>
          <p:cNvSpPr/>
          <p:nvPr/>
        </p:nvSpPr>
        <p:spPr>
          <a:xfrm>
            <a:off x="1814513" y="4636175"/>
            <a:ext cx="6724650"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Verifies the identity of users and devices, ensuring that only authorized individuals have access to sensitive information. This involves verifying credentials and using secure authentication protocols.</a:t>
            </a:r>
            <a:endParaRPr b="0" i="0" sz="1361" u="none" cap="none" strike="noStrike">
              <a:solidFill>
                <a:schemeClr val="dk1"/>
              </a:solidFill>
              <a:latin typeface="Calibri"/>
              <a:ea typeface="Calibri"/>
              <a:cs typeface="Calibri"/>
              <a:sym typeface="Calibri"/>
            </a:endParaRPr>
          </a:p>
        </p:txBody>
      </p:sp>
      <p:sp>
        <p:nvSpPr>
          <p:cNvPr id="83" name="Google Shape;83;p6"/>
          <p:cNvSpPr/>
          <p:nvPr/>
        </p:nvSpPr>
        <p:spPr>
          <a:xfrm>
            <a:off x="1035546" y="6188631"/>
            <a:ext cx="604837" cy="22860"/>
          </a:xfrm>
          <a:prstGeom prst="roundRect">
            <a:avLst>
              <a:gd fmla="val 317520" name="adj"/>
            </a:avLst>
          </a:prstGeom>
          <a:solidFill>
            <a:srgbClr val="D6B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669667" y="6005751"/>
            <a:ext cx="388739" cy="388739"/>
          </a:xfrm>
          <a:prstGeom prst="roundRect">
            <a:avLst>
              <a:gd fmla="val 18672"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803017" y="6078141"/>
            <a:ext cx="121920" cy="243959"/>
          </a:xfrm>
          <a:prstGeom prst="rect">
            <a:avLst/>
          </a:prstGeom>
          <a:noFill/>
          <a:ln>
            <a:noFill/>
          </a:ln>
        </p:spPr>
        <p:txBody>
          <a:bodyPr anchorCtr="0" anchor="t" bIns="45700" lIns="91425" spcFirstLastPara="1" rIns="91425" wrap="square" tIns="45700">
            <a:noAutofit/>
          </a:bodyPr>
          <a:lstStyle/>
          <a:p>
            <a:pPr indent="0" lvl="0" marL="0" marR="0" rtl="0" algn="ctr">
              <a:lnSpc>
                <a:spcPct val="100052"/>
              </a:lnSpc>
              <a:spcBef>
                <a:spcPts val="0"/>
              </a:spcBef>
              <a:spcAft>
                <a:spcPts val="0"/>
              </a:spcAft>
              <a:buClr>
                <a:srgbClr val="272525"/>
              </a:buClr>
              <a:buSzPts val="1920"/>
              <a:buFont typeface="Arial"/>
              <a:buNone/>
            </a:pPr>
            <a:r>
              <a:rPr b="1" i="0" lang="en-US" sz="1920" u="none" cap="none" strike="noStrike">
                <a:solidFill>
                  <a:srgbClr val="272525"/>
                </a:solidFill>
                <a:latin typeface="Arial"/>
                <a:ea typeface="Arial"/>
                <a:cs typeface="Arial"/>
                <a:sym typeface="Arial"/>
              </a:rPr>
              <a:t>3</a:t>
            </a:r>
            <a:endParaRPr b="0" i="0" sz="1920" u="none" cap="none" strike="noStrike">
              <a:solidFill>
                <a:schemeClr val="dk1"/>
              </a:solidFill>
              <a:latin typeface="Calibri"/>
              <a:ea typeface="Calibri"/>
              <a:cs typeface="Calibri"/>
              <a:sym typeface="Calibri"/>
            </a:endParaRPr>
          </a:p>
        </p:txBody>
      </p:sp>
      <p:sp>
        <p:nvSpPr>
          <p:cNvPr id="86" name="Google Shape;86;p6"/>
          <p:cNvSpPr/>
          <p:nvPr/>
        </p:nvSpPr>
        <p:spPr>
          <a:xfrm>
            <a:off x="1814513" y="5984200"/>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Data Protection</a:t>
            </a:r>
            <a:endParaRPr b="0" i="0" sz="1601" u="none" cap="none" strike="noStrike">
              <a:solidFill>
                <a:schemeClr val="dk1"/>
              </a:solidFill>
              <a:latin typeface="Calibri"/>
              <a:ea typeface="Calibri"/>
              <a:cs typeface="Calibri"/>
              <a:sym typeface="Calibri"/>
            </a:endParaRPr>
          </a:p>
        </p:txBody>
      </p:sp>
      <p:sp>
        <p:nvSpPr>
          <p:cNvPr id="87" name="Google Shape;87;p6"/>
          <p:cNvSpPr/>
          <p:nvPr/>
        </p:nvSpPr>
        <p:spPr>
          <a:xfrm>
            <a:off x="1814513" y="6341983"/>
            <a:ext cx="6724650"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Protecting data at rest and in transit using techniques such as access control, data masking, and secure storage methods helps to prevent unauthorized access and misuse of sensitive information.</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preencoded.png" id="93" name="Google Shape;93;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94" name="Google Shape;94;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5" name="Google Shape;95;p7"/>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96" name="Google Shape;96;p7"/>
          <p:cNvSpPr/>
          <p:nvPr/>
        </p:nvSpPr>
        <p:spPr>
          <a:xfrm>
            <a:off x="620078" y="282289"/>
            <a:ext cx="4596300" cy="521100"/>
          </a:xfrm>
          <a:prstGeom prst="rect">
            <a:avLst/>
          </a:prstGeom>
          <a:noFill/>
          <a:ln>
            <a:noFill/>
          </a:ln>
        </p:spPr>
        <p:txBody>
          <a:bodyPr anchorCtr="0" anchor="t" bIns="45700" lIns="91425" spcFirstLastPara="1" rIns="91425" wrap="square" tIns="45700">
            <a:noAutofit/>
          </a:bodyPr>
          <a:lstStyle/>
          <a:p>
            <a:pPr indent="0" lvl="0" marL="0" marR="0" rtl="0" algn="l">
              <a:lnSpc>
                <a:spcPct val="125015"/>
              </a:lnSpc>
              <a:spcBef>
                <a:spcPts val="0"/>
              </a:spcBef>
              <a:spcAft>
                <a:spcPts val="0"/>
              </a:spcAft>
              <a:buClr>
                <a:srgbClr val="000000"/>
              </a:buClr>
              <a:buSzPts val="3282"/>
              <a:buFont typeface="Arial"/>
              <a:buNone/>
            </a:pPr>
            <a:r>
              <a:rPr b="1" i="0" lang="en-US" sz="3282" u="none" cap="none" strike="noStrike">
                <a:solidFill>
                  <a:srgbClr val="000000"/>
                </a:solidFill>
                <a:latin typeface="Arial"/>
                <a:ea typeface="Arial"/>
                <a:cs typeface="Arial"/>
                <a:sym typeface="Arial"/>
              </a:rPr>
              <a:t>Regulation of Cyberspace</a:t>
            </a:r>
            <a:endParaRPr b="0" i="0" sz="3282" u="none" cap="none" strike="noStrike">
              <a:solidFill>
                <a:schemeClr val="dk1"/>
              </a:solidFill>
              <a:latin typeface="Calibri"/>
              <a:ea typeface="Calibri"/>
              <a:cs typeface="Calibri"/>
              <a:sym typeface="Calibri"/>
            </a:endParaRPr>
          </a:p>
        </p:txBody>
      </p:sp>
      <p:sp>
        <p:nvSpPr>
          <p:cNvPr id="97" name="Google Shape;97;p7"/>
          <p:cNvSpPr/>
          <p:nvPr/>
        </p:nvSpPr>
        <p:spPr>
          <a:xfrm>
            <a:off x="620078" y="1851779"/>
            <a:ext cx="7903845" cy="850106"/>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395"/>
              <a:buFont typeface="Arial"/>
              <a:buNone/>
            </a:pPr>
            <a:r>
              <a:rPr b="0" i="0" lang="en-US" sz="1395" u="none" cap="none" strike="noStrike">
                <a:solidFill>
                  <a:srgbClr val="272525"/>
                </a:solidFill>
                <a:latin typeface="Arial"/>
                <a:ea typeface="Arial"/>
                <a:cs typeface="Arial"/>
                <a:sym typeface="Arial"/>
              </a:rPr>
              <a:t>Governing the borderless digital world poses significant challenges due to the lack of physical boundaries and the rapid evolution of technology. International cooperation and a collaborative approach are crucial for addressing issues such as cybercrime, data privacy, and online censorship.</a:t>
            </a:r>
            <a:endParaRPr b="0" i="0" sz="1395" u="none" cap="none" strike="noStrike">
              <a:solidFill>
                <a:schemeClr val="dk1"/>
              </a:solidFill>
              <a:latin typeface="Calibri"/>
              <a:ea typeface="Calibri"/>
              <a:cs typeface="Calibri"/>
              <a:sym typeface="Calibri"/>
            </a:endParaRPr>
          </a:p>
        </p:txBody>
      </p:sp>
      <p:sp>
        <p:nvSpPr>
          <p:cNvPr id="98" name="Google Shape;98;p7"/>
          <p:cNvSpPr/>
          <p:nvPr/>
        </p:nvSpPr>
        <p:spPr>
          <a:xfrm>
            <a:off x="620078" y="2901196"/>
            <a:ext cx="7903800" cy="1302900"/>
          </a:xfrm>
          <a:prstGeom prst="roundRect">
            <a:avLst>
              <a:gd fmla="val 5711"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804842" y="3085975"/>
            <a:ext cx="40521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25045"/>
              </a:lnSpc>
              <a:spcBef>
                <a:spcPts val="0"/>
              </a:spcBef>
              <a:spcAft>
                <a:spcPts val="0"/>
              </a:spcAft>
              <a:buClr>
                <a:srgbClr val="272525"/>
              </a:buClr>
              <a:buSzPts val="1641"/>
              <a:buFont typeface="Arial"/>
              <a:buNone/>
            </a:pPr>
            <a:r>
              <a:rPr b="1" i="0" lang="en-US" sz="1641" u="none" cap="none" strike="noStrike">
                <a:solidFill>
                  <a:srgbClr val="272525"/>
                </a:solidFill>
                <a:latin typeface="Arial"/>
                <a:ea typeface="Arial"/>
                <a:cs typeface="Arial"/>
                <a:sym typeface="Arial"/>
              </a:rPr>
              <a:t>International Cooperation</a:t>
            </a:r>
            <a:endParaRPr b="0" i="0" sz="1641" u="none" cap="none" strike="noStrike">
              <a:solidFill>
                <a:schemeClr val="dk1"/>
              </a:solidFill>
              <a:latin typeface="Calibri"/>
              <a:ea typeface="Calibri"/>
              <a:cs typeface="Calibri"/>
              <a:sym typeface="Calibri"/>
            </a:endParaRPr>
          </a:p>
        </p:txBody>
      </p:sp>
      <p:sp>
        <p:nvSpPr>
          <p:cNvPr id="100" name="Google Shape;100;p7"/>
          <p:cNvSpPr/>
          <p:nvPr/>
        </p:nvSpPr>
        <p:spPr>
          <a:xfrm>
            <a:off x="804862" y="3452693"/>
            <a:ext cx="7534275" cy="56673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395"/>
              <a:buFont typeface="Arial"/>
              <a:buNone/>
            </a:pPr>
            <a:r>
              <a:rPr b="0" i="0" lang="en-US" sz="1395" u="none" cap="none" strike="noStrike">
                <a:solidFill>
                  <a:srgbClr val="272525"/>
                </a:solidFill>
                <a:latin typeface="Arial"/>
                <a:ea typeface="Arial"/>
                <a:cs typeface="Arial"/>
                <a:sym typeface="Arial"/>
              </a:rPr>
              <a:t>Collaboration between countries is vital for tackling cross-border cybercrime, exchanging information, and coordinating responses to cyber threats.</a:t>
            </a:r>
            <a:endParaRPr b="0" i="0" sz="1395" u="none" cap="none" strike="noStrike">
              <a:solidFill>
                <a:schemeClr val="dk1"/>
              </a:solidFill>
              <a:latin typeface="Calibri"/>
              <a:ea typeface="Calibri"/>
              <a:cs typeface="Calibri"/>
              <a:sym typeface="Calibri"/>
            </a:endParaRPr>
          </a:p>
        </p:txBody>
      </p:sp>
      <p:sp>
        <p:nvSpPr>
          <p:cNvPr id="101" name="Google Shape;101;p7"/>
          <p:cNvSpPr/>
          <p:nvPr/>
        </p:nvSpPr>
        <p:spPr>
          <a:xfrm>
            <a:off x="620078" y="4381381"/>
            <a:ext cx="7903845" cy="1303020"/>
          </a:xfrm>
          <a:prstGeom prst="roundRect">
            <a:avLst>
              <a:gd fmla="val 5711"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804862" y="4566166"/>
            <a:ext cx="2084308" cy="260509"/>
          </a:xfrm>
          <a:prstGeom prst="rect">
            <a:avLst/>
          </a:prstGeom>
          <a:noFill/>
          <a:ln>
            <a:noFill/>
          </a:ln>
        </p:spPr>
        <p:txBody>
          <a:bodyPr anchorCtr="0" anchor="t" bIns="45700" lIns="91425" spcFirstLastPara="1" rIns="91425" wrap="square" tIns="45700">
            <a:noAutofit/>
          </a:bodyPr>
          <a:lstStyle/>
          <a:p>
            <a:pPr indent="0" lvl="0" marL="0" marR="0" rtl="0" algn="l">
              <a:lnSpc>
                <a:spcPct val="125045"/>
              </a:lnSpc>
              <a:spcBef>
                <a:spcPts val="0"/>
              </a:spcBef>
              <a:spcAft>
                <a:spcPts val="0"/>
              </a:spcAft>
              <a:buClr>
                <a:srgbClr val="272525"/>
              </a:buClr>
              <a:buSzPts val="1641"/>
              <a:buFont typeface="Arial"/>
              <a:buNone/>
            </a:pPr>
            <a:r>
              <a:rPr b="1" i="0" lang="en-US" sz="1641" u="none" cap="none" strike="noStrike">
                <a:solidFill>
                  <a:srgbClr val="272525"/>
                </a:solidFill>
                <a:latin typeface="Arial"/>
                <a:ea typeface="Arial"/>
                <a:cs typeface="Arial"/>
                <a:sym typeface="Arial"/>
              </a:rPr>
              <a:t>Data Protection</a:t>
            </a:r>
            <a:endParaRPr b="0" i="0" sz="1641" u="none" cap="none" strike="noStrike">
              <a:solidFill>
                <a:schemeClr val="dk1"/>
              </a:solidFill>
              <a:latin typeface="Calibri"/>
              <a:ea typeface="Calibri"/>
              <a:cs typeface="Calibri"/>
              <a:sym typeface="Calibri"/>
            </a:endParaRPr>
          </a:p>
        </p:txBody>
      </p:sp>
      <p:sp>
        <p:nvSpPr>
          <p:cNvPr id="103" name="Google Shape;103;p7"/>
          <p:cNvSpPr/>
          <p:nvPr/>
        </p:nvSpPr>
        <p:spPr>
          <a:xfrm>
            <a:off x="804862" y="4932878"/>
            <a:ext cx="7534275" cy="56673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395"/>
              <a:buFont typeface="Arial"/>
              <a:buNone/>
            </a:pPr>
            <a:r>
              <a:rPr b="0" i="0" lang="en-US" sz="1395" u="none" cap="none" strike="noStrike">
                <a:solidFill>
                  <a:srgbClr val="272525"/>
                </a:solidFill>
                <a:latin typeface="Arial"/>
                <a:ea typeface="Arial"/>
                <a:cs typeface="Arial"/>
                <a:sym typeface="Arial"/>
              </a:rPr>
              <a:t>Establishing consistent data protection standards and ensuring the right to privacy across borders is essential for building trust in the digital world.</a:t>
            </a:r>
            <a:endParaRPr b="0" i="0" sz="1395" u="none" cap="none" strike="noStrike">
              <a:solidFill>
                <a:schemeClr val="dk1"/>
              </a:solidFill>
              <a:latin typeface="Calibri"/>
              <a:ea typeface="Calibri"/>
              <a:cs typeface="Calibri"/>
              <a:sym typeface="Calibri"/>
            </a:endParaRPr>
          </a:p>
        </p:txBody>
      </p:sp>
      <p:sp>
        <p:nvSpPr>
          <p:cNvPr id="104" name="Google Shape;104;p7"/>
          <p:cNvSpPr/>
          <p:nvPr/>
        </p:nvSpPr>
        <p:spPr>
          <a:xfrm>
            <a:off x="620078" y="5861566"/>
            <a:ext cx="7903845" cy="1303020"/>
          </a:xfrm>
          <a:prstGeom prst="roundRect">
            <a:avLst>
              <a:gd fmla="val 5711" name="adj"/>
            </a:avLst>
          </a:prstGeom>
          <a:solidFill>
            <a:srgbClr val="F0D4F7"/>
          </a:solidFill>
          <a:ln cap="flat" cmpd="sng" w="9525">
            <a:solidFill>
              <a:srgbClr val="D6BA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804862" y="6046351"/>
            <a:ext cx="2084308" cy="260509"/>
          </a:xfrm>
          <a:prstGeom prst="rect">
            <a:avLst/>
          </a:prstGeom>
          <a:noFill/>
          <a:ln>
            <a:noFill/>
          </a:ln>
        </p:spPr>
        <p:txBody>
          <a:bodyPr anchorCtr="0" anchor="t" bIns="45700" lIns="91425" spcFirstLastPara="1" rIns="91425" wrap="square" tIns="45700">
            <a:noAutofit/>
          </a:bodyPr>
          <a:lstStyle/>
          <a:p>
            <a:pPr indent="0" lvl="0" marL="0" marR="0" rtl="0" algn="l">
              <a:lnSpc>
                <a:spcPct val="125045"/>
              </a:lnSpc>
              <a:spcBef>
                <a:spcPts val="0"/>
              </a:spcBef>
              <a:spcAft>
                <a:spcPts val="0"/>
              </a:spcAft>
              <a:buClr>
                <a:srgbClr val="272525"/>
              </a:buClr>
              <a:buSzPts val="1641"/>
              <a:buFont typeface="Arial"/>
              <a:buNone/>
            </a:pPr>
            <a:r>
              <a:rPr b="1" i="0" lang="en-US" sz="1641" u="none" cap="none" strike="noStrike">
                <a:solidFill>
                  <a:srgbClr val="272525"/>
                </a:solidFill>
                <a:latin typeface="Arial"/>
                <a:ea typeface="Arial"/>
                <a:cs typeface="Arial"/>
                <a:sym typeface="Arial"/>
              </a:rPr>
              <a:t>Online Censorship</a:t>
            </a:r>
            <a:endParaRPr b="0" i="0" sz="1641" u="none" cap="none" strike="noStrike">
              <a:solidFill>
                <a:schemeClr val="dk1"/>
              </a:solidFill>
              <a:latin typeface="Calibri"/>
              <a:ea typeface="Calibri"/>
              <a:cs typeface="Calibri"/>
              <a:sym typeface="Calibri"/>
            </a:endParaRPr>
          </a:p>
        </p:txBody>
      </p:sp>
      <p:sp>
        <p:nvSpPr>
          <p:cNvPr id="106" name="Google Shape;106;p7"/>
          <p:cNvSpPr/>
          <p:nvPr/>
        </p:nvSpPr>
        <p:spPr>
          <a:xfrm>
            <a:off x="804862" y="6413063"/>
            <a:ext cx="7534275" cy="566738"/>
          </a:xfrm>
          <a:prstGeom prst="rect">
            <a:avLst/>
          </a:prstGeom>
          <a:noFill/>
          <a:ln>
            <a:noFill/>
          </a:ln>
        </p:spPr>
        <p:txBody>
          <a:bodyPr anchorCtr="0" anchor="t" bIns="45700" lIns="91425" spcFirstLastPara="1" rIns="91425" wrap="square" tIns="45700">
            <a:noAutofit/>
          </a:bodyPr>
          <a:lstStyle/>
          <a:p>
            <a:pPr indent="0" lvl="0" marL="0" marR="0" rtl="0" algn="l">
              <a:lnSpc>
                <a:spcPct val="160000"/>
              </a:lnSpc>
              <a:spcBef>
                <a:spcPts val="0"/>
              </a:spcBef>
              <a:spcAft>
                <a:spcPts val="0"/>
              </a:spcAft>
              <a:buClr>
                <a:srgbClr val="272525"/>
              </a:buClr>
              <a:buSzPts val="1395"/>
              <a:buFont typeface="Arial"/>
              <a:buNone/>
            </a:pPr>
            <a:r>
              <a:rPr b="0" i="0" lang="en-US" sz="1395" u="none" cap="none" strike="noStrike">
                <a:solidFill>
                  <a:srgbClr val="272525"/>
                </a:solidFill>
                <a:latin typeface="Arial"/>
                <a:ea typeface="Arial"/>
                <a:cs typeface="Arial"/>
                <a:sym typeface="Arial"/>
              </a:rPr>
              <a:t>Balancing freedom of expression and protecting individuals from harmful content requires international cooperation and dialogue to develop responsible content moderation policies.</a:t>
            </a:r>
            <a:endParaRPr b="0" i="0" sz="1395"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preencoded.png" id="112" name="Google Shape;112;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13" name="Google Shape;113;p8"/>
          <p:cNvSpPr/>
          <p:nvPr/>
        </p:nvSpPr>
        <p:spPr>
          <a:xfrm>
            <a:off x="0" y="0"/>
            <a:ext cx="14630400" cy="9049703"/>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 name="Google Shape;114;p8"/>
          <p:cNvPicPr preferRelativeResize="0"/>
          <p:nvPr/>
        </p:nvPicPr>
        <p:blipFill rotWithShape="1">
          <a:blip r:embed="rId4">
            <a:alphaModFix/>
          </a:blip>
          <a:srcRect b="0" l="0" r="0" t="0"/>
          <a:stretch/>
        </p:blipFill>
        <p:spPr>
          <a:xfrm>
            <a:off x="0" y="0"/>
            <a:ext cx="14630400" cy="2160270"/>
          </a:xfrm>
          <a:prstGeom prst="rect">
            <a:avLst/>
          </a:prstGeom>
          <a:noFill/>
          <a:ln>
            <a:noFill/>
          </a:ln>
        </p:spPr>
      </p:pic>
      <p:sp>
        <p:nvSpPr>
          <p:cNvPr id="115" name="Google Shape;115;p8"/>
          <p:cNvSpPr/>
          <p:nvPr/>
        </p:nvSpPr>
        <p:spPr>
          <a:xfrm>
            <a:off x="2872628" y="2635450"/>
            <a:ext cx="10126800" cy="508200"/>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000000"/>
              </a:buClr>
              <a:buSzPts val="3202"/>
              <a:buFont typeface="Arial"/>
              <a:buNone/>
            </a:pPr>
            <a:r>
              <a:rPr b="1" i="0" lang="en-US" sz="3202" u="none" cap="none" strike="noStrike">
                <a:solidFill>
                  <a:srgbClr val="000000"/>
                </a:solidFill>
                <a:latin typeface="Arial"/>
                <a:ea typeface="Arial"/>
                <a:cs typeface="Arial"/>
                <a:sym typeface="Arial"/>
              </a:rPr>
              <a:t>Legal and Ethical Considerations</a:t>
            </a:r>
            <a:endParaRPr b="0" i="0" sz="3202" u="none" cap="none" strike="noStrike">
              <a:solidFill>
                <a:schemeClr val="dk1"/>
              </a:solidFill>
              <a:latin typeface="Calibri"/>
              <a:ea typeface="Calibri"/>
              <a:cs typeface="Calibri"/>
              <a:sym typeface="Calibri"/>
            </a:endParaRPr>
          </a:p>
        </p:txBody>
      </p:sp>
      <p:sp>
        <p:nvSpPr>
          <p:cNvPr id="116" name="Google Shape;116;p8"/>
          <p:cNvSpPr/>
          <p:nvPr/>
        </p:nvSpPr>
        <p:spPr>
          <a:xfrm>
            <a:off x="2872621" y="3402806"/>
            <a:ext cx="8885039" cy="829747"/>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The growing influence of technology raises legal and ethical considerations regarding privacy, data ownership, and digital rights. Balancing individual liberties with societal interests requires careful consideration of the potential impact of technology on our lives and the need to establish clear ethical guidelines.</a:t>
            </a:r>
            <a:endParaRPr b="0" i="0" sz="1361" u="none" cap="none" strike="noStrike">
              <a:solidFill>
                <a:schemeClr val="dk1"/>
              </a:solidFill>
              <a:latin typeface="Calibri"/>
              <a:ea typeface="Calibri"/>
              <a:cs typeface="Calibri"/>
              <a:sym typeface="Calibri"/>
            </a:endParaRPr>
          </a:p>
        </p:txBody>
      </p:sp>
      <p:pic>
        <p:nvPicPr>
          <p:cNvPr descr="preencoded.png" id="117" name="Google Shape;117;p8"/>
          <p:cNvPicPr preferRelativeResize="0"/>
          <p:nvPr/>
        </p:nvPicPr>
        <p:blipFill rotWithShape="1">
          <a:blip r:embed="rId5">
            <a:alphaModFix/>
          </a:blip>
          <a:srcRect b="0" l="0" r="0" t="0"/>
          <a:stretch/>
        </p:blipFill>
        <p:spPr>
          <a:xfrm>
            <a:off x="2872621" y="4426863"/>
            <a:ext cx="864037" cy="1382554"/>
          </a:xfrm>
          <a:prstGeom prst="rect">
            <a:avLst/>
          </a:prstGeom>
          <a:noFill/>
          <a:ln>
            <a:noFill/>
          </a:ln>
        </p:spPr>
      </p:pic>
      <p:sp>
        <p:nvSpPr>
          <p:cNvPr id="118" name="Google Shape;118;p8"/>
          <p:cNvSpPr/>
          <p:nvPr/>
        </p:nvSpPr>
        <p:spPr>
          <a:xfrm>
            <a:off x="3995857" y="4599623"/>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Privacy</a:t>
            </a:r>
            <a:endParaRPr b="0" i="0" sz="1601" u="none" cap="none" strike="noStrike">
              <a:solidFill>
                <a:schemeClr val="dk1"/>
              </a:solidFill>
              <a:latin typeface="Calibri"/>
              <a:ea typeface="Calibri"/>
              <a:cs typeface="Calibri"/>
              <a:sym typeface="Calibri"/>
            </a:endParaRPr>
          </a:p>
        </p:txBody>
      </p:sp>
      <p:sp>
        <p:nvSpPr>
          <p:cNvPr id="119" name="Google Shape;119;p8"/>
          <p:cNvSpPr/>
          <p:nvPr/>
        </p:nvSpPr>
        <p:spPr>
          <a:xfrm>
            <a:off x="3995857" y="4957405"/>
            <a:ext cx="7761803"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Individuals have a right to privacy and control over their personal data. The collection, use, and sharing of data should be transparent and respect individual privacy rights.</a:t>
            </a:r>
            <a:endParaRPr b="0" i="0" sz="1361" u="none" cap="none" strike="noStrike">
              <a:solidFill>
                <a:schemeClr val="dk1"/>
              </a:solidFill>
              <a:latin typeface="Calibri"/>
              <a:ea typeface="Calibri"/>
              <a:cs typeface="Calibri"/>
              <a:sym typeface="Calibri"/>
            </a:endParaRPr>
          </a:p>
        </p:txBody>
      </p:sp>
      <p:pic>
        <p:nvPicPr>
          <p:cNvPr descr="preencoded.png" id="120" name="Google Shape;120;p8"/>
          <p:cNvPicPr preferRelativeResize="0"/>
          <p:nvPr/>
        </p:nvPicPr>
        <p:blipFill rotWithShape="1">
          <a:blip r:embed="rId6">
            <a:alphaModFix/>
          </a:blip>
          <a:srcRect b="0" l="0" r="0" t="0"/>
          <a:stretch/>
        </p:blipFill>
        <p:spPr>
          <a:xfrm>
            <a:off x="2872621" y="5809417"/>
            <a:ext cx="864037" cy="1382554"/>
          </a:xfrm>
          <a:prstGeom prst="rect">
            <a:avLst/>
          </a:prstGeom>
          <a:noFill/>
          <a:ln>
            <a:noFill/>
          </a:ln>
        </p:spPr>
      </p:pic>
      <p:sp>
        <p:nvSpPr>
          <p:cNvPr id="121" name="Google Shape;121;p8"/>
          <p:cNvSpPr/>
          <p:nvPr/>
        </p:nvSpPr>
        <p:spPr>
          <a:xfrm>
            <a:off x="3995857" y="5982176"/>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Data Ownership</a:t>
            </a:r>
            <a:endParaRPr b="0" i="0" sz="1601" u="none" cap="none" strike="noStrike">
              <a:solidFill>
                <a:schemeClr val="dk1"/>
              </a:solidFill>
              <a:latin typeface="Calibri"/>
              <a:ea typeface="Calibri"/>
              <a:cs typeface="Calibri"/>
              <a:sym typeface="Calibri"/>
            </a:endParaRPr>
          </a:p>
        </p:txBody>
      </p:sp>
      <p:sp>
        <p:nvSpPr>
          <p:cNvPr id="122" name="Google Shape;122;p8"/>
          <p:cNvSpPr/>
          <p:nvPr/>
        </p:nvSpPr>
        <p:spPr>
          <a:xfrm>
            <a:off x="3995857" y="6339959"/>
            <a:ext cx="7761803"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Questions arise regarding the ownership and control of data generated by individuals, particularly in the context of online platforms and artificial intelligence.</a:t>
            </a:r>
            <a:endParaRPr b="0" i="0" sz="1361" u="none" cap="none" strike="noStrike">
              <a:solidFill>
                <a:schemeClr val="dk1"/>
              </a:solidFill>
              <a:latin typeface="Calibri"/>
              <a:ea typeface="Calibri"/>
              <a:cs typeface="Calibri"/>
              <a:sym typeface="Calibri"/>
            </a:endParaRPr>
          </a:p>
        </p:txBody>
      </p:sp>
      <p:pic>
        <p:nvPicPr>
          <p:cNvPr descr="preencoded.png" id="123" name="Google Shape;123;p8"/>
          <p:cNvPicPr preferRelativeResize="0"/>
          <p:nvPr/>
        </p:nvPicPr>
        <p:blipFill rotWithShape="1">
          <a:blip r:embed="rId7">
            <a:alphaModFix/>
          </a:blip>
          <a:srcRect b="0" l="0" r="0" t="0"/>
          <a:stretch/>
        </p:blipFill>
        <p:spPr>
          <a:xfrm>
            <a:off x="2872621" y="7191970"/>
            <a:ext cx="864037" cy="1382554"/>
          </a:xfrm>
          <a:prstGeom prst="rect">
            <a:avLst/>
          </a:prstGeom>
          <a:noFill/>
          <a:ln>
            <a:noFill/>
          </a:ln>
        </p:spPr>
      </p:pic>
      <p:sp>
        <p:nvSpPr>
          <p:cNvPr id="124" name="Google Shape;124;p8"/>
          <p:cNvSpPr/>
          <p:nvPr/>
        </p:nvSpPr>
        <p:spPr>
          <a:xfrm>
            <a:off x="3995857" y="7364730"/>
            <a:ext cx="2033111" cy="254198"/>
          </a:xfrm>
          <a:prstGeom prst="rect">
            <a:avLst/>
          </a:prstGeom>
          <a:noFill/>
          <a:ln>
            <a:noFill/>
          </a:ln>
        </p:spPr>
        <p:txBody>
          <a:bodyPr anchorCtr="0" anchor="t" bIns="45700" lIns="91425" spcFirstLastPara="1" rIns="91425" wrap="square" tIns="45700">
            <a:noAutofit/>
          </a:bodyPr>
          <a:lstStyle/>
          <a:p>
            <a:pPr indent="0" lvl="0" marL="0" marR="0" rtl="0" algn="l">
              <a:lnSpc>
                <a:spcPct val="124984"/>
              </a:lnSpc>
              <a:spcBef>
                <a:spcPts val="0"/>
              </a:spcBef>
              <a:spcAft>
                <a:spcPts val="0"/>
              </a:spcAft>
              <a:buClr>
                <a:srgbClr val="272525"/>
              </a:buClr>
              <a:buSzPts val="1601"/>
              <a:buFont typeface="Arial"/>
              <a:buNone/>
            </a:pPr>
            <a:r>
              <a:rPr b="1" i="0" lang="en-US" sz="1601" u="none" cap="none" strike="noStrike">
                <a:solidFill>
                  <a:srgbClr val="272525"/>
                </a:solidFill>
                <a:latin typeface="Arial"/>
                <a:ea typeface="Arial"/>
                <a:cs typeface="Arial"/>
                <a:sym typeface="Arial"/>
              </a:rPr>
              <a:t>Digital Rights</a:t>
            </a:r>
            <a:endParaRPr b="0" i="0" sz="1601" u="none" cap="none" strike="noStrike">
              <a:solidFill>
                <a:schemeClr val="dk1"/>
              </a:solidFill>
              <a:latin typeface="Calibri"/>
              <a:ea typeface="Calibri"/>
              <a:cs typeface="Calibri"/>
              <a:sym typeface="Calibri"/>
            </a:endParaRPr>
          </a:p>
        </p:txBody>
      </p:sp>
      <p:sp>
        <p:nvSpPr>
          <p:cNvPr id="125" name="Google Shape;125;p8"/>
          <p:cNvSpPr/>
          <p:nvPr/>
        </p:nvSpPr>
        <p:spPr>
          <a:xfrm>
            <a:off x="3995857" y="7722513"/>
            <a:ext cx="7761803" cy="553164"/>
          </a:xfrm>
          <a:prstGeom prst="rect">
            <a:avLst/>
          </a:prstGeom>
          <a:noFill/>
          <a:ln>
            <a:noFill/>
          </a:ln>
        </p:spPr>
        <p:txBody>
          <a:bodyPr anchorCtr="0" anchor="t" bIns="45700" lIns="91425" spcFirstLastPara="1" rIns="91425" wrap="square" tIns="45700">
            <a:noAutofit/>
          </a:bodyPr>
          <a:lstStyle/>
          <a:p>
            <a:pPr indent="0" lvl="0" marL="0" marR="0" rtl="0" algn="l">
              <a:lnSpc>
                <a:spcPct val="159955"/>
              </a:lnSpc>
              <a:spcBef>
                <a:spcPts val="0"/>
              </a:spcBef>
              <a:spcAft>
                <a:spcPts val="0"/>
              </a:spcAft>
              <a:buClr>
                <a:srgbClr val="272525"/>
              </a:buClr>
              <a:buSzPts val="1361"/>
              <a:buFont typeface="Arial"/>
              <a:buNone/>
            </a:pPr>
            <a:r>
              <a:rPr b="0" i="0" lang="en-US" sz="1361" u="none" cap="none" strike="noStrike">
                <a:solidFill>
                  <a:srgbClr val="272525"/>
                </a:solidFill>
                <a:latin typeface="Arial"/>
                <a:ea typeface="Arial"/>
                <a:cs typeface="Arial"/>
                <a:sym typeface="Arial"/>
              </a:rPr>
              <a:t>Protecting fundamental rights, such as freedom of expression and access to information, in the digital realm requires careful consideration of the potential impact of technology on these rights.</a:t>
            </a:r>
            <a:endParaRPr b="0" i="0" sz="1361"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preencoded.png" id="131" name="Google Shape;131;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2" name="Google Shape;132;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3" name="Google Shape;133;p9"/>
          <p:cNvPicPr preferRelativeResize="0"/>
          <p:nvPr/>
        </p:nvPicPr>
        <p:blipFill rotWithShape="1">
          <a:blip r:embed="rId4">
            <a:alphaModFix/>
          </a:blip>
          <a:srcRect b="0" l="0" r="0" t="0"/>
          <a:stretch/>
        </p:blipFill>
        <p:spPr>
          <a:xfrm>
            <a:off x="9144000" y="0"/>
            <a:ext cx="5486400" cy="8229600"/>
          </a:xfrm>
          <a:prstGeom prst="rect">
            <a:avLst/>
          </a:prstGeom>
          <a:noFill/>
          <a:ln>
            <a:noFill/>
          </a:ln>
        </p:spPr>
      </p:pic>
      <p:sp>
        <p:nvSpPr>
          <p:cNvPr id="134" name="Google Shape;134;p9"/>
          <p:cNvSpPr/>
          <p:nvPr/>
        </p:nvSpPr>
        <p:spPr>
          <a:xfrm>
            <a:off x="856779" y="339653"/>
            <a:ext cx="7445700" cy="1427100"/>
          </a:xfrm>
          <a:prstGeom prst="rect">
            <a:avLst/>
          </a:prstGeom>
          <a:noFill/>
          <a:ln>
            <a:noFill/>
          </a:ln>
        </p:spPr>
        <p:txBody>
          <a:bodyPr anchorCtr="0" anchor="t" bIns="45700" lIns="91425" spcFirstLastPara="1" rIns="91425" wrap="square" tIns="45700">
            <a:noAutofit/>
          </a:bodyPr>
          <a:lstStyle/>
          <a:p>
            <a:pPr indent="0" lvl="0" marL="0" marR="0" rtl="0" algn="l">
              <a:lnSpc>
                <a:spcPct val="125005"/>
              </a:lnSpc>
              <a:spcBef>
                <a:spcPts val="0"/>
              </a:spcBef>
              <a:spcAft>
                <a:spcPts val="0"/>
              </a:spcAft>
              <a:buClr>
                <a:srgbClr val="000000"/>
              </a:buClr>
              <a:buSzPts val="4495"/>
              <a:buFont typeface="Arial"/>
              <a:buNone/>
            </a:pPr>
            <a:r>
              <a:rPr b="1" i="0" lang="en-US" sz="3095" u="none" cap="none" strike="noStrike">
                <a:solidFill>
                  <a:srgbClr val="000000"/>
                </a:solidFill>
                <a:latin typeface="Arial"/>
                <a:ea typeface="Arial"/>
                <a:cs typeface="Arial"/>
                <a:sym typeface="Arial"/>
              </a:rPr>
              <a:t>International Cyber Security Regulations</a:t>
            </a:r>
            <a:endParaRPr b="0" i="0" sz="3095" u="none" cap="none" strike="noStrike">
              <a:solidFill>
                <a:schemeClr val="dk1"/>
              </a:solidFill>
              <a:latin typeface="Calibri"/>
              <a:ea typeface="Calibri"/>
              <a:cs typeface="Calibri"/>
              <a:sym typeface="Calibri"/>
            </a:endParaRPr>
          </a:p>
        </p:txBody>
      </p:sp>
      <p:sp>
        <p:nvSpPr>
          <p:cNvPr id="135" name="Google Shape;135;p9"/>
          <p:cNvSpPr/>
          <p:nvPr/>
        </p:nvSpPr>
        <p:spPr>
          <a:xfrm>
            <a:off x="856775" y="1827554"/>
            <a:ext cx="7445700" cy="2388000"/>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910" u="none" cap="none" strike="noStrike">
                <a:solidFill>
                  <a:srgbClr val="272525"/>
                </a:solidFill>
                <a:latin typeface="Arial"/>
                <a:ea typeface="Arial"/>
                <a:cs typeface="Arial"/>
                <a:sym typeface="Arial"/>
              </a:rPr>
              <a:t>International cybersecurity regulations provide a framework for protecting data and critical infrastructure from cyber threats. These regulations aim to establish consistent standards for data protection, secure communication, and incident response, fostering a safer digital environment.</a:t>
            </a:r>
            <a:endParaRPr b="0" i="0" sz="1910" u="none" cap="none" strike="noStrike">
              <a:solidFill>
                <a:schemeClr val="dk1"/>
              </a:solidFill>
              <a:latin typeface="Calibri"/>
              <a:ea typeface="Calibri"/>
              <a:cs typeface="Calibri"/>
              <a:sym typeface="Calibri"/>
            </a:endParaRPr>
          </a:p>
        </p:txBody>
      </p:sp>
      <p:sp>
        <p:nvSpPr>
          <p:cNvPr id="136" name="Google Shape;136;p9"/>
          <p:cNvSpPr/>
          <p:nvPr/>
        </p:nvSpPr>
        <p:spPr>
          <a:xfrm>
            <a:off x="849154" y="4291608"/>
            <a:ext cx="7445693" cy="3262789"/>
          </a:xfrm>
          <a:prstGeom prst="roundRect">
            <a:avLst>
              <a:gd fmla="val 3123"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856774" y="4299228"/>
            <a:ext cx="7430452" cy="108251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1099304" y="4452342"/>
            <a:ext cx="3226356" cy="388144"/>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910" u="none" cap="none" strike="noStrike">
                <a:solidFill>
                  <a:srgbClr val="272525"/>
                </a:solidFill>
                <a:latin typeface="Arial"/>
                <a:ea typeface="Arial"/>
                <a:cs typeface="Arial"/>
                <a:sym typeface="Arial"/>
              </a:rPr>
              <a:t>GDPR</a:t>
            </a:r>
            <a:endParaRPr b="0" i="0" sz="1910" u="none" cap="none" strike="noStrike">
              <a:solidFill>
                <a:schemeClr val="dk1"/>
              </a:solidFill>
              <a:latin typeface="Calibri"/>
              <a:ea typeface="Calibri"/>
              <a:cs typeface="Calibri"/>
              <a:sym typeface="Calibri"/>
            </a:endParaRPr>
          </a:p>
        </p:txBody>
      </p:sp>
      <p:sp>
        <p:nvSpPr>
          <p:cNvPr id="139" name="Google Shape;139;p9"/>
          <p:cNvSpPr/>
          <p:nvPr/>
        </p:nvSpPr>
        <p:spPr>
          <a:xfrm>
            <a:off x="4818340" y="4452342"/>
            <a:ext cx="3226356" cy="776288"/>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910" u="none" cap="none" strike="noStrike">
                <a:solidFill>
                  <a:srgbClr val="272525"/>
                </a:solidFill>
                <a:latin typeface="Arial"/>
                <a:ea typeface="Arial"/>
                <a:cs typeface="Arial"/>
                <a:sym typeface="Arial"/>
              </a:rPr>
              <a:t>General Data Protection Regulation (EU)</a:t>
            </a:r>
            <a:endParaRPr b="0" i="0" sz="1910" u="none" cap="none" strike="noStrike">
              <a:solidFill>
                <a:schemeClr val="dk1"/>
              </a:solidFill>
              <a:latin typeface="Calibri"/>
              <a:ea typeface="Calibri"/>
              <a:cs typeface="Calibri"/>
              <a:sym typeface="Calibri"/>
            </a:endParaRPr>
          </a:p>
        </p:txBody>
      </p:sp>
      <p:sp>
        <p:nvSpPr>
          <p:cNvPr id="140" name="Google Shape;140;p9"/>
          <p:cNvSpPr/>
          <p:nvPr/>
        </p:nvSpPr>
        <p:spPr>
          <a:xfrm>
            <a:off x="856774" y="5381744"/>
            <a:ext cx="7430452" cy="108251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1099304" y="5534858"/>
            <a:ext cx="3226356" cy="388144"/>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910" u="none" cap="none" strike="noStrike">
                <a:solidFill>
                  <a:srgbClr val="272525"/>
                </a:solidFill>
                <a:latin typeface="Arial"/>
                <a:ea typeface="Arial"/>
                <a:cs typeface="Arial"/>
                <a:sym typeface="Arial"/>
              </a:rPr>
              <a:t>HIPAA</a:t>
            </a:r>
            <a:endParaRPr b="0" i="0" sz="1910" u="none" cap="none" strike="noStrike">
              <a:solidFill>
                <a:schemeClr val="dk1"/>
              </a:solidFill>
              <a:latin typeface="Calibri"/>
              <a:ea typeface="Calibri"/>
              <a:cs typeface="Calibri"/>
              <a:sym typeface="Calibri"/>
            </a:endParaRPr>
          </a:p>
        </p:txBody>
      </p:sp>
      <p:sp>
        <p:nvSpPr>
          <p:cNvPr id="142" name="Google Shape;142;p9"/>
          <p:cNvSpPr/>
          <p:nvPr/>
        </p:nvSpPr>
        <p:spPr>
          <a:xfrm>
            <a:off x="4818340" y="5534858"/>
            <a:ext cx="3226356" cy="776288"/>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810" u="none" cap="none" strike="noStrike">
                <a:solidFill>
                  <a:srgbClr val="272525"/>
                </a:solidFill>
                <a:latin typeface="Arial"/>
                <a:ea typeface="Arial"/>
                <a:cs typeface="Arial"/>
                <a:sym typeface="Arial"/>
              </a:rPr>
              <a:t>Health Insurance Portability and Accountability Act (USA)</a:t>
            </a:r>
            <a:endParaRPr b="0" i="0" sz="1810" u="none" cap="none" strike="noStrike">
              <a:solidFill>
                <a:schemeClr val="dk1"/>
              </a:solidFill>
              <a:latin typeface="Calibri"/>
              <a:ea typeface="Calibri"/>
              <a:cs typeface="Calibri"/>
              <a:sym typeface="Calibri"/>
            </a:endParaRPr>
          </a:p>
        </p:txBody>
      </p:sp>
      <p:sp>
        <p:nvSpPr>
          <p:cNvPr id="143" name="Google Shape;143;p9"/>
          <p:cNvSpPr/>
          <p:nvPr/>
        </p:nvSpPr>
        <p:spPr>
          <a:xfrm>
            <a:off x="856774" y="6464260"/>
            <a:ext cx="7430452" cy="108251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099304" y="6617375"/>
            <a:ext cx="3226356" cy="388144"/>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910" u="none" cap="none" strike="noStrike">
                <a:solidFill>
                  <a:srgbClr val="272525"/>
                </a:solidFill>
                <a:latin typeface="Arial"/>
                <a:ea typeface="Arial"/>
                <a:cs typeface="Arial"/>
                <a:sym typeface="Arial"/>
              </a:rPr>
              <a:t>PCI-DSS</a:t>
            </a:r>
            <a:endParaRPr b="0" i="0" sz="1910" u="none" cap="none" strike="noStrike">
              <a:solidFill>
                <a:schemeClr val="dk1"/>
              </a:solidFill>
              <a:latin typeface="Calibri"/>
              <a:ea typeface="Calibri"/>
              <a:cs typeface="Calibri"/>
              <a:sym typeface="Calibri"/>
            </a:endParaRPr>
          </a:p>
        </p:txBody>
      </p:sp>
      <p:sp>
        <p:nvSpPr>
          <p:cNvPr id="145" name="Google Shape;145;p9"/>
          <p:cNvSpPr/>
          <p:nvPr/>
        </p:nvSpPr>
        <p:spPr>
          <a:xfrm>
            <a:off x="4818340" y="6617375"/>
            <a:ext cx="3226500" cy="776400"/>
          </a:xfrm>
          <a:prstGeom prst="rect">
            <a:avLst/>
          </a:prstGeom>
          <a:noFill/>
          <a:ln>
            <a:noFill/>
          </a:ln>
        </p:spPr>
        <p:txBody>
          <a:bodyPr anchorCtr="0" anchor="t" bIns="45700" lIns="91425" spcFirstLastPara="1" rIns="91425" wrap="square" tIns="45700">
            <a:noAutofit/>
          </a:bodyPr>
          <a:lstStyle/>
          <a:p>
            <a:pPr indent="0" lvl="0" marL="0" marR="0" rtl="0" algn="l">
              <a:lnSpc>
                <a:spcPct val="160052"/>
              </a:lnSpc>
              <a:spcBef>
                <a:spcPts val="0"/>
              </a:spcBef>
              <a:spcAft>
                <a:spcPts val="0"/>
              </a:spcAft>
              <a:buClr>
                <a:srgbClr val="272525"/>
              </a:buClr>
              <a:buSzPts val="1910"/>
              <a:buFont typeface="Arial"/>
              <a:buNone/>
            </a:pPr>
            <a:r>
              <a:rPr b="0" i="0" lang="en-US" sz="1810" u="none" cap="none" strike="noStrike">
                <a:solidFill>
                  <a:srgbClr val="272525"/>
                </a:solidFill>
                <a:latin typeface="Arial"/>
                <a:ea typeface="Arial"/>
                <a:cs typeface="Arial"/>
                <a:sym typeface="Arial"/>
              </a:rPr>
              <a:t>Payment Card Industry Data Security Standard (Global)</a:t>
            </a:r>
            <a:endParaRPr b="0" i="0" sz="181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preencoded.png" id="151" name="Google Shape;151;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52" name="Google Shape;152;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3" name="Google Shape;153;p10"/>
          <p:cNvPicPr preferRelativeResize="0"/>
          <p:nvPr/>
        </p:nvPicPr>
        <p:blipFill rotWithShape="1">
          <a:blip r:embed="rId4">
            <a:alphaModFix/>
          </a:blip>
          <a:srcRect b="0" l="0" r="0" t="0"/>
          <a:stretch/>
        </p:blipFill>
        <p:spPr>
          <a:xfrm>
            <a:off x="0" y="0"/>
            <a:ext cx="14630400" cy="2550081"/>
          </a:xfrm>
          <a:prstGeom prst="rect">
            <a:avLst/>
          </a:prstGeom>
          <a:noFill/>
          <a:ln>
            <a:noFill/>
          </a:ln>
        </p:spPr>
      </p:pic>
      <p:sp>
        <p:nvSpPr>
          <p:cNvPr id="154" name="Google Shape;154;p10"/>
          <p:cNvSpPr/>
          <p:nvPr/>
        </p:nvSpPr>
        <p:spPr>
          <a:xfrm>
            <a:off x="2070973" y="3112056"/>
            <a:ext cx="8615005" cy="600075"/>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3780"/>
              <a:buFont typeface="Arial"/>
              <a:buNone/>
            </a:pPr>
            <a:r>
              <a:rPr b="1" i="0" lang="en-US" sz="3180" u="none" cap="none" strike="noStrike">
                <a:solidFill>
                  <a:srgbClr val="000000"/>
                </a:solidFill>
                <a:latin typeface="Arial"/>
                <a:ea typeface="Arial"/>
                <a:cs typeface="Arial"/>
                <a:sym typeface="Arial"/>
              </a:rPr>
              <a:t>Compliance and Enforcement Challenges</a:t>
            </a:r>
            <a:endParaRPr b="0" i="0" sz="3180" u="none" cap="none" strike="noStrike">
              <a:solidFill>
                <a:schemeClr val="dk1"/>
              </a:solidFill>
              <a:latin typeface="Calibri"/>
              <a:ea typeface="Calibri"/>
              <a:cs typeface="Calibri"/>
              <a:sym typeface="Calibri"/>
            </a:endParaRPr>
          </a:p>
        </p:txBody>
      </p:sp>
      <p:sp>
        <p:nvSpPr>
          <p:cNvPr id="155" name="Google Shape;155;p10"/>
          <p:cNvSpPr/>
          <p:nvPr/>
        </p:nvSpPr>
        <p:spPr>
          <a:xfrm>
            <a:off x="2070973" y="4018121"/>
            <a:ext cx="10488335" cy="978694"/>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06"/>
              <a:buFont typeface="Arial"/>
              <a:buNone/>
            </a:pPr>
            <a:r>
              <a:rPr b="0" i="0" lang="en-US" sz="1606" u="none" cap="none" strike="noStrike">
                <a:solidFill>
                  <a:srgbClr val="272525"/>
                </a:solidFill>
                <a:latin typeface="Arial"/>
                <a:ea typeface="Arial"/>
                <a:cs typeface="Arial"/>
                <a:sym typeface="Arial"/>
              </a:rPr>
              <a:t>Enforcing cybersecurity regulations across national borders presents significant challenges due to differing legal frameworks, jurisdictional complexities, and the global nature of the internet. Collaboration and coordination among nations are crucial for effective enforcement.</a:t>
            </a:r>
            <a:endParaRPr b="0" i="0" sz="1606" u="none" cap="none" strike="noStrike">
              <a:solidFill>
                <a:schemeClr val="dk1"/>
              </a:solidFill>
              <a:latin typeface="Calibri"/>
              <a:ea typeface="Calibri"/>
              <a:cs typeface="Calibri"/>
              <a:sym typeface="Calibri"/>
            </a:endParaRPr>
          </a:p>
        </p:txBody>
      </p:sp>
      <p:pic>
        <p:nvPicPr>
          <p:cNvPr descr="preencoded.png" id="156" name="Google Shape;156;p10"/>
          <p:cNvPicPr preferRelativeResize="0"/>
          <p:nvPr/>
        </p:nvPicPr>
        <p:blipFill rotWithShape="1">
          <a:blip r:embed="rId5">
            <a:alphaModFix/>
          </a:blip>
          <a:srcRect b="0" l="0" r="0" t="0"/>
          <a:stretch/>
        </p:blipFill>
        <p:spPr>
          <a:xfrm>
            <a:off x="2070973" y="5226248"/>
            <a:ext cx="509945" cy="509945"/>
          </a:xfrm>
          <a:prstGeom prst="rect">
            <a:avLst/>
          </a:prstGeom>
          <a:noFill/>
          <a:ln>
            <a:noFill/>
          </a:ln>
        </p:spPr>
      </p:pic>
      <p:sp>
        <p:nvSpPr>
          <p:cNvPr id="157" name="Google Shape;157;p10"/>
          <p:cNvSpPr/>
          <p:nvPr/>
        </p:nvSpPr>
        <p:spPr>
          <a:xfrm>
            <a:off x="2070973" y="5940147"/>
            <a:ext cx="2605683" cy="300038"/>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272525"/>
              </a:buClr>
              <a:buSzPts val="1890"/>
              <a:buFont typeface="Arial"/>
              <a:buNone/>
            </a:pPr>
            <a:r>
              <a:rPr b="1" i="0" lang="en-US" sz="1490" u="none" cap="none" strike="noStrike">
                <a:solidFill>
                  <a:srgbClr val="272525"/>
                </a:solidFill>
                <a:latin typeface="Arial"/>
                <a:ea typeface="Arial"/>
                <a:cs typeface="Arial"/>
                <a:sym typeface="Arial"/>
              </a:rPr>
              <a:t>Jurisdictional Challenges</a:t>
            </a:r>
            <a:endParaRPr b="0" i="0" sz="1490" u="none" cap="none" strike="noStrike">
              <a:solidFill>
                <a:schemeClr val="dk1"/>
              </a:solidFill>
              <a:latin typeface="Calibri"/>
              <a:ea typeface="Calibri"/>
              <a:cs typeface="Calibri"/>
              <a:sym typeface="Calibri"/>
            </a:endParaRPr>
          </a:p>
        </p:txBody>
      </p:sp>
      <p:sp>
        <p:nvSpPr>
          <p:cNvPr id="158" name="Google Shape;158;p10"/>
          <p:cNvSpPr/>
          <p:nvPr/>
        </p:nvSpPr>
        <p:spPr>
          <a:xfrm>
            <a:off x="2070973" y="6362581"/>
            <a:ext cx="3292078" cy="1304925"/>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06"/>
              <a:buFont typeface="Arial"/>
              <a:buNone/>
            </a:pPr>
            <a:r>
              <a:rPr b="0" i="0" lang="en-US" sz="1606" u="none" cap="none" strike="noStrike">
                <a:solidFill>
                  <a:srgbClr val="272525"/>
                </a:solidFill>
                <a:latin typeface="Arial"/>
                <a:ea typeface="Arial"/>
                <a:cs typeface="Arial"/>
                <a:sym typeface="Arial"/>
              </a:rPr>
              <a:t>Determining which jurisdiction has authority over a cybercrime or data breach can be complex, especially when it involves multiple countries.</a:t>
            </a:r>
            <a:endParaRPr b="0" i="0" sz="1606" u="none" cap="none" strike="noStrike">
              <a:solidFill>
                <a:schemeClr val="dk1"/>
              </a:solidFill>
              <a:latin typeface="Calibri"/>
              <a:ea typeface="Calibri"/>
              <a:cs typeface="Calibri"/>
              <a:sym typeface="Calibri"/>
            </a:endParaRPr>
          </a:p>
        </p:txBody>
      </p:sp>
      <p:pic>
        <p:nvPicPr>
          <p:cNvPr descr="preencoded.png" id="159" name="Google Shape;159;p10"/>
          <p:cNvPicPr preferRelativeResize="0"/>
          <p:nvPr/>
        </p:nvPicPr>
        <p:blipFill rotWithShape="1">
          <a:blip r:embed="rId6">
            <a:alphaModFix/>
          </a:blip>
          <a:srcRect b="0" l="0" r="0" t="0"/>
          <a:stretch/>
        </p:blipFill>
        <p:spPr>
          <a:xfrm>
            <a:off x="5669042" y="5226248"/>
            <a:ext cx="509945" cy="509945"/>
          </a:xfrm>
          <a:prstGeom prst="rect">
            <a:avLst/>
          </a:prstGeom>
          <a:noFill/>
          <a:ln>
            <a:noFill/>
          </a:ln>
        </p:spPr>
      </p:pic>
      <p:sp>
        <p:nvSpPr>
          <p:cNvPr id="160" name="Google Shape;160;p10"/>
          <p:cNvSpPr/>
          <p:nvPr/>
        </p:nvSpPr>
        <p:spPr>
          <a:xfrm>
            <a:off x="5669042" y="5940147"/>
            <a:ext cx="2400062" cy="300038"/>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272525"/>
              </a:buClr>
              <a:buSzPts val="1890"/>
              <a:buFont typeface="Arial"/>
              <a:buNone/>
            </a:pPr>
            <a:r>
              <a:rPr b="1" i="0" lang="en-US" sz="1890" u="none" cap="none" strike="noStrike">
                <a:solidFill>
                  <a:srgbClr val="272525"/>
                </a:solidFill>
                <a:latin typeface="Arial"/>
                <a:ea typeface="Arial"/>
                <a:cs typeface="Arial"/>
                <a:sym typeface="Arial"/>
              </a:rPr>
              <a:t>Legal Frameworks</a:t>
            </a:r>
            <a:endParaRPr b="0" i="0" sz="1890" u="none" cap="none" strike="noStrike">
              <a:solidFill>
                <a:schemeClr val="dk1"/>
              </a:solidFill>
              <a:latin typeface="Calibri"/>
              <a:ea typeface="Calibri"/>
              <a:cs typeface="Calibri"/>
              <a:sym typeface="Calibri"/>
            </a:endParaRPr>
          </a:p>
        </p:txBody>
      </p:sp>
      <p:sp>
        <p:nvSpPr>
          <p:cNvPr id="161" name="Google Shape;161;p10"/>
          <p:cNvSpPr/>
          <p:nvPr/>
        </p:nvSpPr>
        <p:spPr>
          <a:xfrm>
            <a:off x="5669042" y="6362581"/>
            <a:ext cx="3292078" cy="1304925"/>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06"/>
              <a:buFont typeface="Arial"/>
              <a:buNone/>
            </a:pPr>
            <a:r>
              <a:rPr b="0" i="0" lang="en-US" sz="1606" u="none" cap="none" strike="noStrike">
                <a:solidFill>
                  <a:srgbClr val="272525"/>
                </a:solidFill>
                <a:latin typeface="Arial"/>
                <a:ea typeface="Arial"/>
                <a:cs typeface="Arial"/>
                <a:sym typeface="Arial"/>
              </a:rPr>
              <a:t>Cybersecurity laws and regulations vary across countries, making it challenging to ensure consistent compliance and enforcement.</a:t>
            </a:r>
            <a:endParaRPr b="0" i="0" sz="1606" u="none" cap="none" strike="noStrike">
              <a:solidFill>
                <a:schemeClr val="dk1"/>
              </a:solidFill>
              <a:latin typeface="Calibri"/>
              <a:ea typeface="Calibri"/>
              <a:cs typeface="Calibri"/>
              <a:sym typeface="Calibri"/>
            </a:endParaRPr>
          </a:p>
        </p:txBody>
      </p:sp>
      <p:pic>
        <p:nvPicPr>
          <p:cNvPr descr="preencoded.png" id="162" name="Google Shape;162;p10"/>
          <p:cNvPicPr preferRelativeResize="0"/>
          <p:nvPr/>
        </p:nvPicPr>
        <p:blipFill rotWithShape="1">
          <a:blip r:embed="rId7">
            <a:alphaModFix/>
          </a:blip>
          <a:srcRect b="0" l="0" r="0" t="0"/>
          <a:stretch/>
        </p:blipFill>
        <p:spPr>
          <a:xfrm>
            <a:off x="9267111" y="5226248"/>
            <a:ext cx="509945" cy="509945"/>
          </a:xfrm>
          <a:prstGeom prst="rect">
            <a:avLst/>
          </a:prstGeom>
          <a:noFill/>
          <a:ln>
            <a:noFill/>
          </a:ln>
        </p:spPr>
      </p:pic>
      <p:sp>
        <p:nvSpPr>
          <p:cNvPr id="163" name="Google Shape;163;p10"/>
          <p:cNvSpPr/>
          <p:nvPr/>
        </p:nvSpPr>
        <p:spPr>
          <a:xfrm>
            <a:off x="9267111" y="5940147"/>
            <a:ext cx="2796421" cy="300038"/>
          </a:xfrm>
          <a:prstGeom prst="rect">
            <a:avLst/>
          </a:prstGeom>
          <a:noFill/>
          <a:ln>
            <a:noFill/>
          </a:ln>
        </p:spPr>
        <p:txBody>
          <a:bodyPr anchorCtr="0" anchor="t" bIns="45700" lIns="91425" spcFirstLastPara="1" rIns="91425" wrap="square" tIns="45700">
            <a:noAutofit/>
          </a:bodyPr>
          <a:lstStyle/>
          <a:p>
            <a:pPr indent="0" lvl="0" marL="0" marR="0" rtl="0" algn="l">
              <a:lnSpc>
                <a:spcPct val="124973"/>
              </a:lnSpc>
              <a:spcBef>
                <a:spcPts val="0"/>
              </a:spcBef>
              <a:spcAft>
                <a:spcPts val="0"/>
              </a:spcAft>
              <a:buClr>
                <a:srgbClr val="272525"/>
              </a:buClr>
              <a:buSzPts val="1890"/>
              <a:buFont typeface="Arial"/>
              <a:buNone/>
            </a:pPr>
            <a:r>
              <a:rPr b="1" i="0" lang="en-US" sz="1490" u="none" cap="none" strike="noStrike">
                <a:solidFill>
                  <a:srgbClr val="272525"/>
                </a:solidFill>
                <a:latin typeface="Arial"/>
                <a:ea typeface="Arial"/>
                <a:cs typeface="Arial"/>
                <a:sym typeface="Arial"/>
              </a:rPr>
              <a:t>Cross-Border Enforcement</a:t>
            </a:r>
            <a:endParaRPr b="0" i="0" sz="1490" u="none" cap="none" strike="noStrike">
              <a:solidFill>
                <a:schemeClr val="dk1"/>
              </a:solidFill>
              <a:latin typeface="Calibri"/>
              <a:ea typeface="Calibri"/>
              <a:cs typeface="Calibri"/>
              <a:sym typeface="Calibri"/>
            </a:endParaRPr>
          </a:p>
        </p:txBody>
      </p:sp>
      <p:sp>
        <p:nvSpPr>
          <p:cNvPr id="164" name="Google Shape;164;p10"/>
          <p:cNvSpPr/>
          <p:nvPr/>
        </p:nvSpPr>
        <p:spPr>
          <a:xfrm>
            <a:off x="9267111" y="6362581"/>
            <a:ext cx="3292078" cy="1304925"/>
          </a:xfrm>
          <a:prstGeom prst="rect">
            <a:avLst/>
          </a:prstGeom>
          <a:noFill/>
          <a:ln>
            <a:noFill/>
          </a:ln>
        </p:spPr>
        <p:txBody>
          <a:bodyPr anchorCtr="0" anchor="t" bIns="45700" lIns="91425" spcFirstLastPara="1" rIns="91425" wrap="square" tIns="45700">
            <a:noAutofit/>
          </a:bodyPr>
          <a:lstStyle/>
          <a:p>
            <a:pPr indent="0" lvl="0" marL="0" marR="0" rtl="0" algn="l">
              <a:lnSpc>
                <a:spcPct val="160024"/>
              </a:lnSpc>
              <a:spcBef>
                <a:spcPts val="0"/>
              </a:spcBef>
              <a:spcAft>
                <a:spcPts val="0"/>
              </a:spcAft>
              <a:buClr>
                <a:srgbClr val="272525"/>
              </a:buClr>
              <a:buSzPts val="1606"/>
              <a:buFont typeface="Arial"/>
              <a:buNone/>
            </a:pPr>
            <a:r>
              <a:rPr b="0" i="0" lang="en-US" sz="1606" u="none" cap="none" strike="noStrike">
                <a:solidFill>
                  <a:srgbClr val="272525"/>
                </a:solidFill>
                <a:latin typeface="Arial"/>
                <a:ea typeface="Arial"/>
                <a:cs typeface="Arial"/>
                <a:sym typeface="Arial"/>
              </a:rPr>
              <a:t>Coordinating enforcement actions across borders requires cooperation and collaboration among law enforcement agencies and regulatory bodies.</a:t>
            </a:r>
            <a:endParaRPr b="0" i="0" sz="1606"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preencoded.png" id="170" name="Google Shape;170;p1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71" name="Google Shape;171;p11"/>
          <p:cNvSpPr/>
          <p:nvPr/>
        </p:nvSpPr>
        <p:spPr>
          <a:xfrm>
            <a:off x="0" y="0"/>
            <a:ext cx="14630400" cy="8230076"/>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2" name="Google Shape;172;p11"/>
          <p:cNvPicPr preferRelativeResize="0"/>
          <p:nvPr/>
        </p:nvPicPr>
        <p:blipFill rotWithShape="1">
          <a:blip r:embed="rId4">
            <a:alphaModFix/>
          </a:blip>
          <a:srcRect b="0" l="0" r="0" t="0"/>
          <a:stretch/>
        </p:blipFill>
        <p:spPr>
          <a:xfrm>
            <a:off x="0" y="0"/>
            <a:ext cx="14630400" cy="8230076"/>
          </a:xfrm>
          <a:prstGeom prst="rect">
            <a:avLst/>
          </a:prstGeom>
          <a:noFill/>
          <a:ln>
            <a:noFill/>
          </a:ln>
        </p:spPr>
      </p:pic>
      <p:sp>
        <p:nvSpPr>
          <p:cNvPr id="173" name="Google Shape;173;p11"/>
          <p:cNvSpPr/>
          <p:nvPr/>
        </p:nvSpPr>
        <p:spPr>
          <a:xfrm>
            <a:off x="0" y="0"/>
            <a:ext cx="14630400" cy="8230076"/>
          </a:xfrm>
          <a:prstGeom prst="rect">
            <a:avLst/>
          </a:prstGeom>
          <a:solidFill>
            <a:srgbClr val="FFFFFF">
              <a:alpha val="8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1365393" y="636500"/>
            <a:ext cx="10254000" cy="680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4288"/>
              <a:buFont typeface="Arial"/>
              <a:buNone/>
            </a:pPr>
            <a:r>
              <a:rPr b="1" i="0" lang="en-US" sz="4288" u="none" cap="none" strike="noStrike">
                <a:solidFill>
                  <a:srgbClr val="000000"/>
                </a:solidFill>
                <a:latin typeface="Arial"/>
                <a:ea typeface="Arial"/>
                <a:cs typeface="Arial"/>
                <a:sym typeface="Arial"/>
              </a:rPr>
              <a:t>Real-World Case Studies</a:t>
            </a:r>
            <a:endParaRPr b="0" i="0" sz="4288" u="none" cap="none" strike="noStrike">
              <a:solidFill>
                <a:schemeClr val="dk1"/>
              </a:solidFill>
              <a:latin typeface="Calibri"/>
              <a:ea typeface="Calibri"/>
              <a:cs typeface="Calibri"/>
              <a:sym typeface="Calibri"/>
            </a:endParaRPr>
          </a:p>
        </p:txBody>
      </p:sp>
      <p:sp>
        <p:nvSpPr>
          <p:cNvPr id="175" name="Google Shape;175;p11"/>
          <p:cNvSpPr/>
          <p:nvPr/>
        </p:nvSpPr>
        <p:spPr>
          <a:xfrm>
            <a:off x="1365409" y="1664375"/>
            <a:ext cx="11899583" cy="1110853"/>
          </a:xfrm>
          <a:prstGeom prst="rect">
            <a:avLst/>
          </a:prstGeom>
          <a:noFill/>
          <a:ln>
            <a:noFill/>
          </a:ln>
        </p:spPr>
        <p:txBody>
          <a:bodyPr anchorCtr="0" anchor="t" bIns="45700" lIns="91425" spcFirstLastPara="1" rIns="91425" wrap="square" tIns="45700">
            <a:noAutofit/>
          </a:bodyPr>
          <a:lstStyle/>
          <a:p>
            <a:pPr indent="0" lvl="0" marL="0" marR="0" rtl="0" algn="l">
              <a:lnSpc>
                <a:spcPct val="160131"/>
              </a:lnSpc>
              <a:spcBef>
                <a:spcPts val="0"/>
              </a:spcBef>
              <a:spcAft>
                <a:spcPts val="0"/>
              </a:spcAft>
              <a:buClr>
                <a:srgbClr val="272525"/>
              </a:buClr>
              <a:buSzPts val="1821"/>
              <a:buFont typeface="Arial"/>
              <a:buNone/>
            </a:pPr>
            <a:r>
              <a:rPr b="0" i="0" lang="en-US" sz="1821" u="none" cap="none" strike="noStrike">
                <a:solidFill>
                  <a:srgbClr val="272525"/>
                </a:solidFill>
                <a:latin typeface="Arial"/>
                <a:ea typeface="Arial"/>
                <a:cs typeface="Arial"/>
                <a:sym typeface="Arial"/>
              </a:rPr>
              <a:t>Cybersecurity threats are a constant reality, with real-world case studies illustrating the potential impact of cyberattacks on critical infrastructure, data breaches, and ransomware incidents. Understanding these incidents provides valuable insights into vulnerabilities and helps to inform cybersecurity strategies.</a:t>
            </a:r>
            <a:endParaRPr b="0" i="0" sz="1821" u="none" cap="none" strike="noStrike">
              <a:solidFill>
                <a:schemeClr val="dk1"/>
              </a:solidFill>
              <a:latin typeface="Calibri"/>
              <a:ea typeface="Calibri"/>
              <a:cs typeface="Calibri"/>
              <a:sym typeface="Calibri"/>
            </a:endParaRPr>
          </a:p>
        </p:txBody>
      </p:sp>
      <p:pic>
        <p:nvPicPr>
          <p:cNvPr descr="preencoded.png" id="176" name="Google Shape;176;p11"/>
          <p:cNvPicPr preferRelativeResize="0"/>
          <p:nvPr/>
        </p:nvPicPr>
        <p:blipFill rotWithShape="1">
          <a:blip r:embed="rId5">
            <a:alphaModFix/>
          </a:blip>
          <a:srcRect b="0" l="0" r="0" t="0"/>
          <a:stretch/>
        </p:blipFill>
        <p:spPr>
          <a:xfrm>
            <a:off x="1365409" y="3035618"/>
            <a:ext cx="3734991" cy="2308384"/>
          </a:xfrm>
          <a:prstGeom prst="rect">
            <a:avLst/>
          </a:prstGeom>
          <a:noFill/>
          <a:ln>
            <a:noFill/>
          </a:ln>
        </p:spPr>
      </p:pic>
      <p:sp>
        <p:nvSpPr>
          <p:cNvPr id="177" name="Google Shape;177;p11"/>
          <p:cNvSpPr/>
          <p:nvPr/>
        </p:nvSpPr>
        <p:spPr>
          <a:xfrm>
            <a:off x="1365409" y="5633323"/>
            <a:ext cx="3539609" cy="34028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144"/>
              <a:buFont typeface="Arial"/>
              <a:buNone/>
            </a:pPr>
            <a:r>
              <a:rPr b="1" i="0" lang="en-US" sz="1844" u="none" cap="none" strike="noStrike">
                <a:solidFill>
                  <a:srgbClr val="272525"/>
                </a:solidFill>
                <a:latin typeface="Arial"/>
                <a:ea typeface="Arial"/>
                <a:cs typeface="Arial"/>
                <a:sym typeface="Arial"/>
              </a:rPr>
              <a:t>Critical Infrastructure Attacks</a:t>
            </a:r>
            <a:endParaRPr b="0" i="0" sz="1844" u="none" cap="none" strike="noStrike">
              <a:solidFill>
                <a:schemeClr val="dk1"/>
              </a:solidFill>
              <a:latin typeface="Calibri"/>
              <a:ea typeface="Calibri"/>
              <a:cs typeface="Calibri"/>
              <a:sym typeface="Calibri"/>
            </a:endParaRPr>
          </a:p>
        </p:txBody>
      </p:sp>
      <p:sp>
        <p:nvSpPr>
          <p:cNvPr id="178" name="Google Shape;178;p11"/>
          <p:cNvSpPr/>
          <p:nvPr/>
        </p:nvSpPr>
        <p:spPr>
          <a:xfrm>
            <a:off x="1365409" y="6112431"/>
            <a:ext cx="3734991" cy="1110853"/>
          </a:xfrm>
          <a:prstGeom prst="rect">
            <a:avLst/>
          </a:prstGeom>
          <a:noFill/>
          <a:ln>
            <a:noFill/>
          </a:ln>
        </p:spPr>
        <p:txBody>
          <a:bodyPr anchorCtr="0" anchor="t" bIns="45700" lIns="91425" spcFirstLastPara="1" rIns="91425" wrap="square" tIns="45700">
            <a:noAutofit/>
          </a:bodyPr>
          <a:lstStyle/>
          <a:p>
            <a:pPr indent="0" lvl="0" marL="0" marR="0" rtl="0" algn="l">
              <a:lnSpc>
                <a:spcPct val="160131"/>
              </a:lnSpc>
              <a:spcBef>
                <a:spcPts val="0"/>
              </a:spcBef>
              <a:spcAft>
                <a:spcPts val="0"/>
              </a:spcAft>
              <a:buClr>
                <a:srgbClr val="272525"/>
              </a:buClr>
              <a:buSzPts val="1821"/>
              <a:buFont typeface="Arial"/>
              <a:buNone/>
            </a:pPr>
            <a:r>
              <a:rPr b="0" i="0" lang="en-US" sz="1821" u="none" cap="none" strike="noStrike">
                <a:solidFill>
                  <a:srgbClr val="272525"/>
                </a:solidFill>
                <a:latin typeface="Arial"/>
                <a:ea typeface="Arial"/>
                <a:cs typeface="Arial"/>
                <a:sym typeface="Arial"/>
              </a:rPr>
              <a:t>Attacks on power grids, transportation systems, and communication networks can have devastating consequences.</a:t>
            </a:r>
            <a:endParaRPr b="0" i="0" sz="1821" u="none" cap="none" strike="noStrike">
              <a:solidFill>
                <a:schemeClr val="dk1"/>
              </a:solidFill>
              <a:latin typeface="Calibri"/>
              <a:ea typeface="Calibri"/>
              <a:cs typeface="Calibri"/>
              <a:sym typeface="Calibri"/>
            </a:endParaRPr>
          </a:p>
        </p:txBody>
      </p:sp>
      <p:pic>
        <p:nvPicPr>
          <p:cNvPr descr="preencoded.png" id="179" name="Google Shape;179;p11"/>
          <p:cNvPicPr preferRelativeResize="0"/>
          <p:nvPr/>
        </p:nvPicPr>
        <p:blipFill rotWithShape="1">
          <a:blip r:embed="rId6">
            <a:alphaModFix/>
          </a:blip>
          <a:srcRect b="0" l="0" r="0" t="0"/>
          <a:stretch/>
        </p:blipFill>
        <p:spPr>
          <a:xfrm>
            <a:off x="5447586" y="3035618"/>
            <a:ext cx="3735110" cy="2308384"/>
          </a:xfrm>
          <a:prstGeom prst="rect">
            <a:avLst/>
          </a:prstGeom>
          <a:noFill/>
          <a:ln>
            <a:noFill/>
          </a:ln>
        </p:spPr>
      </p:pic>
      <p:sp>
        <p:nvSpPr>
          <p:cNvPr id="180" name="Google Shape;180;p11"/>
          <p:cNvSpPr/>
          <p:nvPr/>
        </p:nvSpPr>
        <p:spPr>
          <a:xfrm>
            <a:off x="5447586" y="5633323"/>
            <a:ext cx="2722959" cy="34028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144"/>
              <a:buFont typeface="Arial"/>
              <a:buNone/>
            </a:pPr>
            <a:r>
              <a:rPr b="1" i="0" lang="en-US" sz="2144" u="none" cap="none" strike="noStrike">
                <a:solidFill>
                  <a:srgbClr val="272525"/>
                </a:solidFill>
                <a:latin typeface="Arial"/>
                <a:ea typeface="Arial"/>
                <a:cs typeface="Arial"/>
                <a:sym typeface="Arial"/>
              </a:rPr>
              <a:t>Data Breaches</a:t>
            </a:r>
            <a:endParaRPr b="0" i="0" sz="2144" u="none" cap="none" strike="noStrike">
              <a:solidFill>
                <a:schemeClr val="dk1"/>
              </a:solidFill>
              <a:latin typeface="Calibri"/>
              <a:ea typeface="Calibri"/>
              <a:cs typeface="Calibri"/>
              <a:sym typeface="Calibri"/>
            </a:endParaRPr>
          </a:p>
        </p:txBody>
      </p:sp>
      <p:sp>
        <p:nvSpPr>
          <p:cNvPr id="181" name="Google Shape;181;p11"/>
          <p:cNvSpPr/>
          <p:nvPr/>
        </p:nvSpPr>
        <p:spPr>
          <a:xfrm>
            <a:off x="5447586" y="6112431"/>
            <a:ext cx="3735110" cy="1481138"/>
          </a:xfrm>
          <a:prstGeom prst="rect">
            <a:avLst/>
          </a:prstGeom>
          <a:noFill/>
          <a:ln>
            <a:noFill/>
          </a:ln>
        </p:spPr>
        <p:txBody>
          <a:bodyPr anchorCtr="0" anchor="t" bIns="45700" lIns="91425" spcFirstLastPara="1" rIns="91425" wrap="square" tIns="45700">
            <a:noAutofit/>
          </a:bodyPr>
          <a:lstStyle/>
          <a:p>
            <a:pPr indent="0" lvl="0" marL="0" marR="0" rtl="0" algn="l">
              <a:lnSpc>
                <a:spcPct val="160131"/>
              </a:lnSpc>
              <a:spcBef>
                <a:spcPts val="0"/>
              </a:spcBef>
              <a:spcAft>
                <a:spcPts val="0"/>
              </a:spcAft>
              <a:buClr>
                <a:srgbClr val="272525"/>
              </a:buClr>
              <a:buSzPts val="1821"/>
              <a:buFont typeface="Arial"/>
              <a:buNone/>
            </a:pPr>
            <a:r>
              <a:rPr b="0" i="0" lang="en-US" sz="1821" u="none" cap="none" strike="noStrike">
                <a:solidFill>
                  <a:srgbClr val="272525"/>
                </a:solidFill>
                <a:latin typeface="Arial"/>
                <a:ea typeface="Arial"/>
                <a:cs typeface="Arial"/>
                <a:sym typeface="Arial"/>
              </a:rPr>
              <a:t>Breaches of sensitive data, such as personal information and financial records, can lead to identity theft and financial losses.</a:t>
            </a:r>
            <a:endParaRPr b="0" i="0" sz="1821" u="none" cap="none" strike="noStrike">
              <a:solidFill>
                <a:schemeClr val="dk1"/>
              </a:solidFill>
              <a:latin typeface="Calibri"/>
              <a:ea typeface="Calibri"/>
              <a:cs typeface="Calibri"/>
              <a:sym typeface="Calibri"/>
            </a:endParaRPr>
          </a:p>
        </p:txBody>
      </p:sp>
      <p:pic>
        <p:nvPicPr>
          <p:cNvPr descr="preencoded.png" id="182" name="Google Shape;182;p11"/>
          <p:cNvPicPr preferRelativeResize="0"/>
          <p:nvPr/>
        </p:nvPicPr>
        <p:blipFill rotWithShape="1">
          <a:blip r:embed="rId7">
            <a:alphaModFix/>
          </a:blip>
          <a:srcRect b="0" l="0" r="0" t="0"/>
          <a:stretch/>
        </p:blipFill>
        <p:spPr>
          <a:xfrm>
            <a:off x="9529882" y="3035618"/>
            <a:ext cx="3734991" cy="2308384"/>
          </a:xfrm>
          <a:prstGeom prst="rect">
            <a:avLst/>
          </a:prstGeom>
          <a:noFill/>
          <a:ln>
            <a:noFill/>
          </a:ln>
        </p:spPr>
      </p:pic>
      <p:sp>
        <p:nvSpPr>
          <p:cNvPr id="183" name="Google Shape;183;p11"/>
          <p:cNvSpPr/>
          <p:nvPr/>
        </p:nvSpPr>
        <p:spPr>
          <a:xfrm>
            <a:off x="9529882" y="5633323"/>
            <a:ext cx="2722959" cy="34028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272525"/>
              </a:buClr>
              <a:buSzPts val="2144"/>
              <a:buFont typeface="Arial"/>
              <a:buNone/>
            </a:pPr>
            <a:r>
              <a:rPr b="1" i="0" lang="en-US" sz="1744" u="none" cap="none" strike="noStrike">
                <a:solidFill>
                  <a:srgbClr val="272525"/>
                </a:solidFill>
                <a:latin typeface="Arial"/>
                <a:ea typeface="Arial"/>
                <a:cs typeface="Arial"/>
                <a:sym typeface="Arial"/>
              </a:rPr>
              <a:t>Ransomware Incidents</a:t>
            </a:r>
            <a:endParaRPr b="0" i="0" sz="1744" u="none" cap="none" strike="noStrike">
              <a:solidFill>
                <a:schemeClr val="dk1"/>
              </a:solidFill>
              <a:latin typeface="Calibri"/>
              <a:ea typeface="Calibri"/>
              <a:cs typeface="Calibri"/>
              <a:sym typeface="Calibri"/>
            </a:endParaRPr>
          </a:p>
        </p:txBody>
      </p:sp>
      <p:sp>
        <p:nvSpPr>
          <p:cNvPr id="184" name="Google Shape;184;p11"/>
          <p:cNvSpPr/>
          <p:nvPr/>
        </p:nvSpPr>
        <p:spPr>
          <a:xfrm>
            <a:off x="9529882" y="6112431"/>
            <a:ext cx="3734991" cy="1481138"/>
          </a:xfrm>
          <a:prstGeom prst="rect">
            <a:avLst/>
          </a:prstGeom>
          <a:noFill/>
          <a:ln>
            <a:noFill/>
          </a:ln>
        </p:spPr>
        <p:txBody>
          <a:bodyPr anchorCtr="0" anchor="t" bIns="45700" lIns="91425" spcFirstLastPara="1" rIns="91425" wrap="square" tIns="45700">
            <a:noAutofit/>
          </a:bodyPr>
          <a:lstStyle/>
          <a:p>
            <a:pPr indent="0" lvl="0" marL="0" marR="0" rtl="0" algn="l">
              <a:lnSpc>
                <a:spcPct val="160131"/>
              </a:lnSpc>
              <a:spcBef>
                <a:spcPts val="0"/>
              </a:spcBef>
              <a:spcAft>
                <a:spcPts val="0"/>
              </a:spcAft>
              <a:buClr>
                <a:srgbClr val="272525"/>
              </a:buClr>
              <a:buSzPts val="1821"/>
              <a:buFont typeface="Arial"/>
              <a:buNone/>
            </a:pPr>
            <a:r>
              <a:rPr b="0" i="0" lang="en-US" sz="1821" u="none" cap="none" strike="noStrike">
                <a:solidFill>
                  <a:srgbClr val="272525"/>
                </a:solidFill>
                <a:latin typeface="Arial"/>
                <a:ea typeface="Arial"/>
                <a:cs typeface="Arial"/>
                <a:sym typeface="Arial"/>
              </a:rPr>
              <a:t>Ransomware attacks encrypt data and hold it hostage until a ransom is paid, disrupting business operations and causing financial damage.</a:t>
            </a:r>
            <a:endParaRPr b="0" i="0" sz="1821"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